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0" d="100"/>
          <a:sy n="30" d="100"/>
        </p:scale>
        <p:origin x="582" y="150"/>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hoenix%20Grace\Documents\ABATEC\CBT%20Project\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hoenix%20Grace\Documents\ABATEC\CBT%20Project\Grap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hoenix%20Grace\Documents\ABATEC\CBT%20Project\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hoenix%20Grace\Documents\ABATEC\CBT%20Project\Graph.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Paul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Paul!$B$1</c:f>
              <c:strCache>
                <c:ptCount val="1"/>
                <c:pt idx="0">
                  <c:v>Pretest</c:v>
                </c:pt>
              </c:strCache>
            </c:strRef>
          </c:tx>
          <c:spPr>
            <a:solidFill>
              <a:schemeClr val="dk1">
                <a:tint val="88500"/>
              </a:schemeClr>
            </a:solidFill>
            <a:ln>
              <a:noFill/>
            </a:ln>
            <a:effectLst/>
          </c:spPr>
          <c:invertIfNegative val="0"/>
          <c:cat>
            <c:strRef>
              <c:f>Paul!$A$2:$A$5</c:f>
              <c:strCache>
                <c:ptCount val="4"/>
                <c:pt idx="0">
                  <c:v>Tacting</c:v>
                </c:pt>
                <c:pt idx="1">
                  <c:v>MTS</c:v>
                </c:pt>
                <c:pt idx="2">
                  <c:v>Sight words</c:v>
                </c:pt>
                <c:pt idx="3">
                  <c:v>Average</c:v>
                </c:pt>
              </c:strCache>
            </c:strRef>
          </c:cat>
          <c:val>
            <c:numRef>
              <c:f>Paul!$B$2:$B$5</c:f>
              <c:numCache>
                <c:formatCode>General</c:formatCode>
                <c:ptCount val="4"/>
                <c:pt idx="0">
                  <c:v>64</c:v>
                </c:pt>
                <c:pt idx="1">
                  <c:v>69</c:v>
                </c:pt>
                <c:pt idx="2">
                  <c:v>73</c:v>
                </c:pt>
                <c:pt idx="3">
                  <c:v>69</c:v>
                </c:pt>
              </c:numCache>
            </c:numRef>
          </c:val>
          <c:extLst>
            <c:ext xmlns:c16="http://schemas.microsoft.com/office/drawing/2014/chart" uri="{C3380CC4-5D6E-409C-BE32-E72D297353CC}">
              <c16:uniqueId val="{00000000-1FCA-4EE3-A177-7B39AEEA9D8C}"/>
            </c:ext>
          </c:extLst>
        </c:ser>
        <c:ser>
          <c:idx val="1"/>
          <c:order val="1"/>
          <c:tx>
            <c:strRef>
              <c:f>Paul!$C$1</c:f>
              <c:strCache>
                <c:ptCount val="1"/>
                <c:pt idx="0">
                  <c:v>Posttest</c:v>
                </c:pt>
              </c:strCache>
            </c:strRef>
          </c:tx>
          <c:spPr>
            <a:solidFill>
              <a:schemeClr val="dk1">
                <a:tint val="55000"/>
              </a:schemeClr>
            </a:solidFill>
            <a:ln>
              <a:noFill/>
            </a:ln>
            <a:effectLst/>
          </c:spPr>
          <c:invertIfNegative val="0"/>
          <c:cat>
            <c:strRef>
              <c:f>Paul!$A$2:$A$5</c:f>
              <c:strCache>
                <c:ptCount val="4"/>
                <c:pt idx="0">
                  <c:v>Tacting</c:v>
                </c:pt>
                <c:pt idx="1">
                  <c:v>MTS</c:v>
                </c:pt>
                <c:pt idx="2">
                  <c:v>Sight words</c:v>
                </c:pt>
                <c:pt idx="3">
                  <c:v>Average</c:v>
                </c:pt>
              </c:strCache>
            </c:strRef>
          </c:cat>
          <c:val>
            <c:numRef>
              <c:f>Paul!$C$2:$C$5</c:f>
              <c:numCache>
                <c:formatCode>General</c:formatCode>
                <c:ptCount val="4"/>
                <c:pt idx="0">
                  <c:v>93</c:v>
                </c:pt>
                <c:pt idx="1">
                  <c:v>93</c:v>
                </c:pt>
                <c:pt idx="2">
                  <c:v>100</c:v>
                </c:pt>
                <c:pt idx="3">
                  <c:v>95</c:v>
                </c:pt>
              </c:numCache>
            </c:numRef>
          </c:val>
          <c:extLst>
            <c:ext xmlns:c16="http://schemas.microsoft.com/office/drawing/2014/chart" uri="{C3380CC4-5D6E-409C-BE32-E72D297353CC}">
              <c16:uniqueId val="{00000001-1FCA-4EE3-A177-7B39AEEA9D8C}"/>
            </c:ext>
          </c:extLst>
        </c:ser>
        <c:ser>
          <c:idx val="2"/>
          <c:order val="2"/>
          <c:tx>
            <c:strRef>
              <c:f>Paul!$D$1</c:f>
              <c:strCache>
                <c:ptCount val="1"/>
                <c:pt idx="0">
                  <c:v>Maintenance</c:v>
                </c:pt>
              </c:strCache>
            </c:strRef>
          </c:tx>
          <c:spPr>
            <a:solidFill>
              <a:schemeClr val="dk1">
                <a:tint val="75000"/>
              </a:schemeClr>
            </a:solidFill>
            <a:ln>
              <a:noFill/>
            </a:ln>
            <a:effectLst/>
          </c:spPr>
          <c:invertIfNegative val="0"/>
          <c:cat>
            <c:strRef>
              <c:f>Paul!$A$2:$A$5</c:f>
              <c:strCache>
                <c:ptCount val="4"/>
                <c:pt idx="0">
                  <c:v>Tacting</c:v>
                </c:pt>
                <c:pt idx="1">
                  <c:v>MTS</c:v>
                </c:pt>
                <c:pt idx="2">
                  <c:v>Sight words</c:v>
                </c:pt>
                <c:pt idx="3">
                  <c:v>Average</c:v>
                </c:pt>
              </c:strCache>
            </c:strRef>
          </c:cat>
          <c:val>
            <c:numRef>
              <c:f>Paul!$D$2:$D$5</c:f>
              <c:numCache>
                <c:formatCode>General</c:formatCode>
                <c:ptCount val="4"/>
                <c:pt idx="0">
                  <c:v>75</c:v>
                </c:pt>
                <c:pt idx="1">
                  <c:v>75</c:v>
                </c:pt>
                <c:pt idx="2">
                  <c:v>100</c:v>
                </c:pt>
                <c:pt idx="3">
                  <c:v>83</c:v>
                </c:pt>
              </c:numCache>
            </c:numRef>
          </c:val>
          <c:extLst>
            <c:ext xmlns:c16="http://schemas.microsoft.com/office/drawing/2014/chart" uri="{C3380CC4-5D6E-409C-BE32-E72D297353CC}">
              <c16:uniqueId val="{00000002-1FCA-4EE3-A177-7B39AEEA9D8C}"/>
            </c:ext>
          </c:extLst>
        </c:ser>
        <c:dLbls>
          <c:showLegendKey val="0"/>
          <c:showVal val="0"/>
          <c:showCatName val="0"/>
          <c:showSerName val="0"/>
          <c:showPercent val="0"/>
          <c:showBubbleSize val="0"/>
        </c:dLbls>
        <c:gapWidth val="219"/>
        <c:overlap val="-27"/>
        <c:axId val="178649216"/>
        <c:axId val="178648888"/>
      </c:barChart>
      <c:catAx>
        <c:axId val="178649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Discrete</a:t>
                </a:r>
                <a:r>
                  <a:rPr lang="en-US" baseline="0"/>
                  <a:t> Trial</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648888"/>
        <c:crosses val="autoZero"/>
        <c:auto val="1"/>
        <c:lblAlgn val="ctr"/>
        <c:lblOffset val="100"/>
        <c:noMultiLvlLbl val="0"/>
      </c:catAx>
      <c:valAx>
        <c:axId val="178648888"/>
        <c:scaling>
          <c:orientation val="minMax"/>
          <c:max val="1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Procedural Integrity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out"/>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649216"/>
        <c:crosses val="autoZero"/>
        <c:crossBetween val="between"/>
        <c:majorUnit val="20"/>
        <c:min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Celina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Celina!$B$1</c:f>
              <c:strCache>
                <c:ptCount val="1"/>
                <c:pt idx="0">
                  <c:v>Pretest</c:v>
                </c:pt>
              </c:strCache>
            </c:strRef>
          </c:tx>
          <c:spPr>
            <a:solidFill>
              <a:schemeClr val="dk1">
                <a:tint val="88500"/>
              </a:schemeClr>
            </a:solidFill>
            <a:ln>
              <a:noFill/>
            </a:ln>
            <a:effectLst/>
          </c:spPr>
          <c:invertIfNegative val="0"/>
          <c:cat>
            <c:strRef>
              <c:f>Celina!$A$2:$A$5</c:f>
              <c:strCache>
                <c:ptCount val="4"/>
                <c:pt idx="0">
                  <c:v>Tacting</c:v>
                </c:pt>
                <c:pt idx="1">
                  <c:v>MTS</c:v>
                </c:pt>
                <c:pt idx="2">
                  <c:v>Sight words</c:v>
                </c:pt>
                <c:pt idx="3">
                  <c:v>Average</c:v>
                </c:pt>
              </c:strCache>
            </c:strRef>
          </c:cat>
          <c:val>
            <c:numRef>
              <c:f>Celina!$B$2:$B$5</c:f>
              <c:numCache>
                <c:formatCode>General</c:formatCode>
                <c:ptCount val="4"/>
                <c:pt idx="0">
                  <c:v>68</c:v>
                </c:pt>
                <c:pt idx="1">
                  <c:v>68</c:v>
                </c:pt>
                <c:pt idx="2">
                  <c:v>100</c:v>
                </c:pt>
                <c:pt idx="3">
                  <c:v>79</c:v>
                </c:pt>
              </c:numCache>
            </c:numRef>
          </c:val>
          <c:extLst>
            <c:ext xmlns:c16="http://schemas.microsoft.com/office/drawing/2014/chart" uri="{C3380CC4-5D6E-409C-BE32-E72D297353CC}">
              <c16:uniqueId val="{00000000-A2FC-4C1A-90BC-C1D75359FA1D}"/>
            </c:ext>
          </c:extLst>
        </c:ser>
        <c:ser>
          <c:idx val="1"/>
          <c:order val="1"/>
          <c:tx>
            <c:strRef>
              <c:f>Celina!$C$1</c:f>
              <c:strCache>
                <c:ptCount val="1"/>
                <c:pt idx="0">
                  <c:v>Posttest</c:v>
                </c:pt>
              </c:strCache>
            </c:strRef>
          </c:tx>
          <c:spPr>
            <a:solidFill>
              <a:schemeClr val="dk1">
                <a:tint val="55000"/>
              </a:schemeClr>
            </a:solidFill>
            <a:ln>
              <a:noFill/>
            </a:ln>
            <a:effectLst/>
          </c:spPr>
          <c:invertIfNegative val="0"/>
          <c:cat>
            <c:strRef>
              <c:f>Celina!$A$2:$A$5</c:f>
              <c:strCache>
                <c:ptCount val="4"/>
                <c:pt idx="0">
                  <c:v>Tacting</c:v>
                </c:pt>
                <c:pt idx="1">
                  <c:v>MTS</c:v>
                </c:pt>
                <c:pt idx="2">
                  <c:v>Sight words</c:v>
                </c:pt>
                <c:pt idx="3">
                  <c:v>Average</c:v>
                </c:pt>
              </c:strCache>
            </c:strRef>
          </c:cat>
          <c:val>
            <c:numRef>
              <c:f>Celina!$C$2:$C$5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1-A2FC-4C1A-90BC-C1D75359FA1D}"/>
            </c:ext>
          </c:extLst>
        </c:ser>
        <c:ser>
          <c:idx val="2"/>
          <c:order val="2"/>
          <c:tx>
            <c:strRef>
              <c:f>Celina!$D$1</c:f>
              <c:strCache>
                <c:ptCount val="1"/>
                <c:pt idx="0">
                  <c:v>Maintenance</c:v>
                </c:pt>
              </c:strCache>
            </c:strRef>
          </c:tx>
          <c:spPr>
            <a:solidFill>
              <a:schemeClr val="dk1">
                <a:tint val="75000"/>
              </a:schemeClr>
            </a:solidFill>
            <a:ln>
              <a:noFill/>
            </a:ln>
            <a:effectLst/>
          </c:spPr>
          <c:invertIfNegative val="0"/>
          <c:cat>
            <c:strRef>
              <c:f>Celina!$A$2:$A$5</c:f>
              <c:strCache>
                <c:ptCount val="4"/>
                <c:pt idx="0">
                  <c:v>Tacting</c:v>
                </c:pt>
                <c:pt idx="1">
                  <c:v>MTS</c:v>
                </c:pt>
                <c:pt idx="2">
                  <c:v>Sight words</c:v>
                </c:pt>
                <c:pt idx="3">
                  <c:v>Average</c:v>
                </c:pt>
              </c:strCache>
            </c:strRef>
          </c:cat>
          <c:val>
            <c:numRef>
              <c:f>Celina!$D$2:$D$5</c:f>
              <c:numCache>
                <c:formatCode>General</c:formatCode>
                <c:ptCount val="4"/>
                <c:pt idx="0">
                  <c:v>73</c:v>
                </c:pt>
                <c:pt idx="1">
                  <c:v>100</c:v>
                </c:pt>
                <c:pt idx="2">
                  <c:v>100</c:v>
                </c:pt>
                <c:pt idx="3">
                  <c:v>91</c:v>
                </c:pt>
              </c:numCache>
            </c:numRef>
          </c:val>
          <c:extLst>
            <c:ext xmlns:c16="http://schemas.microsoft.com/office/drawing/2014/chart" uri="{C3380CC4-5D6E-409C-BE32-E72D297353CC}">
              <c16:uniqueId val="{00000002-A2FC-4C1A-90BC-C1D75359FA1D}"/>
            </c:ext>
          </c:extLst>
        </c:ser>
        <c:dLbls>
          <c:showLegendKey val="0"/>
          <c:showVal val="0"/>
          <c:showCatName val="0"/>
          <c:showSerName val="0"/>
          <c:showPercent val="0"/>
          <c:showBubbleSize val="0"/>
        </c:dLbls>
        <c:gapWidth val="219"/>
        <c:overlap val="-27"/>
        <c:axId val="178663648"/>
        <c:axId val="178664304"/>
      </c:barChart>
      <c:catAx>
        <c:axId val="1786636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Discrete Trial</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664304"/>
        <c:crosses val="autoZero"/>
        <c:auto val="1"/>
        <c:lblAlgn val="ctr"/>
        <c:lblOffset val="100"/>
        <c:noMultiLvlLbl val="0"/>
      </c:catAx>
      <c:valAx>
        <c:axId val="178664304"/>
        <c:scaling>
          <c:orientation val="minMax"/>
          <c:max val="1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Procedural Integrity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out"/>
        <c:tickLblPos val="nextTo"/>
        <c:spPr>
          <a:solidFill>
            <a:schemeClr val="bg1"/>
          </a:solid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663648"/>
        <c:crosses val="autoZero"/>
        <c:crossBetween val="between"/>
        <c:min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CBT!$B$1</c:f>
              <c:strCache>
                <c:ptCount val="1"/>
                <c:pt idx="0">
                  <c:v>PSI</c:v>
                </c:pt>
              </c:strCache>
            </c:strRef>
          </c:tx>
          <c:spPr>
            <a:ln w="28575" cap="rnd">
              <a:solidFill>
                <a:schemeClr val="bg1">
                  <a:lumMod val="50000"/>
                </a:schemeClr>
              </a:solidFill>
              <a:round/>
            </a:ln>
            <a:effectLst/>
          </c:spPr>
          <c:marker>
            <c:symbol val="circle"/>
            <c:size val="5"/>
            <c:spPr>
              <a:solidFill>
                <a:schemeClr val="bg1">
                  <a:lumMod val="50000"/>
                </a:schemeClr>
              </a:solidFill>
              <a:ln w="9525">
                <a:solidFill>
                  <a:schemeClr val="bg1">
                    <a:lumMod val="50000"/>
                  </a:schemeClr>
                </a:solidFill>
              </a:ln>
              <a:effectLst/>
            </c:spPr>
          </c:marker>
          <c:dPt>
            <c:idx val="4"/>
            <c:marker>
              <c:symbol val="circle"/>
              <c:size val="5"/>
              <c:spPr>
                <a:solidFill>
                  <a:schemeClr val="bg1">
                    <a:lumMod val="50000"/>
                  </a:schemeClr>
                </a:solidFill>
                <a:ln w="9525">
                  <a:solidFill>
                    <a:schemeClr val="bg1">
                      <a:lumMod val="50000"/>
                    </a:schemeClr>
                  </a:solidFill>
                </a:ln>
                <a:effectLst/>
              </c:spPr>
            </c:marker>
            <c:bubble3D val="0"/>
            <c:spPr>
              <a:ln w="28575" cap="rnd">
                <a:noFill/>
                <a:round/>
              </a:ln>
              <a:effectLst/>
            </c:spPr>
            <c:extLst>
              <c:ext xmlns:c16="http://schemas.microsoft.com/office/drawing/2014/chart" uri="{C3380CC4-5D6E-409C-BE32-E72D297353CC}">
                <c16:uniqueId val="{00000001-B520-4627-A8D3-71701CB75BEB}"/>
              </c:ext>
            </c:extLst>
          </c:dPt>
          <c:val>
            <c:numRef>
              <c:f>CBT!$B$2:$B$7</c:f>
              <c:numCache>
                <c:formatCode>General</c:formatCode>
                <c:ptCount val="6"/>
                <c:pt idx="1">
                  <c:v>75</c:v>
                </c:pt>
                <c:pt idx="2">
                  <c:v>83</c:v>
                </c:pt>
                <c:pt idx="3">
                  <c:v>92</c:v>
                </c:pt>
                <c:pt idx="4">
                  <c:v>92</c:v>
                </c:pt>
              </c:numCache>
            </c:numRef>
          </c:val>
          <c:smooth val="0"/>
          <c:extLst>
            <c:ext xmlns:c16="http://schemas.microsoft.com/office/drawing/2014/chart" uri="{C3380CC4-5D6E-409C-BE32-E72D297353CC}">
              <c16:uniqueId val="{00000002-B520-4627-A8D3-71701CB75BEB}"/>
            </c:ext>
          </c:extLst>
        </c:ser>
        <c:ser>
          <c:idx val="1"/>
          <c:order val="1"/>
          <c:tx>
            <c:strRef>
              <c:f>CBT!$C$1</c:f>
              <c:strCache>
                <c:ptCount val="1"/>
                <c:pt idx="0">
                  <c:v>Tacting</c:v>
                </c:pt>
              </c:strCache>
            </c:strRef>
          </c:tx>
          <c:spPr>
            <a:ln w="28575" cap="rnd">
              <a:solidFill>
                <a:schemeClr val="tx1"/>
              </a:solidFill>
              <a:round/>
            </a:ln>
            <a:effectLst/>
          </c:spPr>
          <c:marker>
            <c:symbol val="diamond"/>
            <c:size val="7"/>
            <c:spPr>
              <a:solidFill>
                <a:schemeClr val="tx1"/>
              </a:solidFill>
              <a:ln w="9525">
                <a:solidFill>
                  <a:schemeClr val="tx1"/>
                </a:solidFill>
              </a:ln>
              <a:effectLst/>
            </c:spPr>
          </c:marker>
          <c:dPt>
            <c:idx val="1"/>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4-B520-4627-A8D3-71701CB75BEB}"/>
              </c:ext>
            </c:extLst>
          </c:dPt>
          <c:dPt>
            <c:idx val="4"/>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6-B520-4627-A8D3-71701CB75BEB}"/>
              </c:ext>
            </c:extLst>
          </c:dPt>
          <c:dPt>
            <c:idx val="5"/>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8-B520-4627-A8D3-71701CB75BEB}"/>
              </c:ext>
            </c:extLst>
          </c:dPt>
          <c:val>
            <c:numRef>
              <c:f>CBT!$C$2:$C$7</c:f>
              <c:numCache>
                <c:formatCode>General</c:formatCode>
                <c:ptCount val="6"/>
                <c:pt idx="0">
                  <c:v>68</c:v>
                </c:pt>
                <c:pt idx="1">
                  <c:v>85</c:v>
                </c:pt>
                <c:pt idx="2">
                  <c:v>85</c:v>
                </c:pt>
                <c:pt idx="3">
                  <c:v>100</c:v>
                </c:pt>
                <c:pt idx="4">
                  <c:v>100</c:v>
                </c:pt>
                <c:pt idx="5">
                  <c:v>73</c:v>
                </c:pt>
              </c:numCache>
            </c:numRef>
          </c:val>
          <c:smooth val="0"/>
          <c:extLst>
            <c:ext xmlns:c16="http://schemas.microsoft.com/office/drawing/2014/chart" uri="{C3380CC4-5D6E-409C-BE32-E72D297353CC}">
              <c16:uniqueId val="{00000009-B520-4627-A8D3-71701CB75BEB}"/>
            </c:ext>
          </c:extLst>
        </c:ser>
        <c:ser>
          <c:idx val="2"/>
          <c:order val="2"/>
          <c:tx>
            <c:strRef>
              <c:f>CBT!$D$1</c:f>
              <c:strCache>
                <c:ptCount val="1"/>
                <c:pt idx="0">
                  <c:v>MTS</c:v>
                </c:pt>
              </c:strCache>
            </c:strRef>
          </c:tx>
          <c:spPr>
            <a:ln w="28575" cap="rnd">
              <a:noFill/>
              <a:round/>
            </a:ln>
            <a:effectLst/>
          </c:spPr>
          <c:marker>
            <c:symbol val="triangle"/>
            <c:size val="6"/>
            <c:spPr>
              <a:solidFill>
                <a:schemeClr val="tx1"/>
              </a:solidFill>
              <a:ln w="9525">
                <a:solidFill>
                  <a:schemeClr val="tx1"/>
                </a:solidFill>
              </a:ln>
              <a:effectLst/>
            </c:spPr>
          </c:marker>
          <c:dPt>
            <c:idx val="2"/>
            <c:marker>
              <c:symbol val="triangle"/>
              <c:size val="6"/>
              <c:spPr>
                <a:solidFill>
                  <a:schemeClr val="tx1"/>
                </a:solidFill>
                <a:ln w="9525">
                  <a:solidFill>
                    <a:schemeClr val="tx1"/>
                  </a:solidFill>
                </a:ln>
                <a:effectLst/>
              </c:spPr>
            </c:marker>
            <c:bubble3D val="0"/>
            <c:spPr>
              <a:ln w="28575" cap="rnd">
                <a:solidFill>
                  <a:schemeClr val="tx1"/>
                </a:solidFill>
                <a:round/>
              </a:ln>
              <a:effectLst/>
            </c:spPr>
            <c:extLst>
              <c:ext xmlns:c16="http://schemas.microsoft.com/office/drawing/2014/chart" uri="{C3380CC4-5D6E-409C-BE32-E72D297353CC}">
                <c16:uniqueId val="{0000000B-B520-4627-A8D3-71701CB75BEB}"/>
              </c:ext>
            </c:extLst>
          </c:dPt>
          <c:dPt>
            <c:idx val="3"/>
            <c:marker>
              <c:symbol val="triangle"/>
              <c:size val="6"/>
              <c:spPr>
                <a:solidFill>
                  <a:schemeClr val="tx1"/>
                </a:solidFill>
                <a:ln w="9525">
                  <a:solidFill>
                    <a:schemeClr val="tx1"/>
                  </a:solidFill>
                </a:ln>
                <a:effectLst/>
              </c:spPr>
            </c:marker>
            <c:bubble3D val="0"/>
            <c:spPr>
              <a:ln w="28575" cap="rnd">
                <a:solidFill>
                  <a:schemeClr val="tx1"/>
                </a:solidFill>
                <a:round/>
              </a:ln>
              <a:effectLst/>
            </c:spPr>
            <c:extLst>
              <c:ext xmlns:c16="http://schemas.microsoft.com/office/drawing/2014/chart" uri="{C3380CC4-5D6E-409C-BE32-E72D297353CC}">
                <c16:uniqueId val="{0000000D-B520-4627-A8D3-71701CB75BEB}"/>
              </c:ext>
            </c:extLst>
          </c:dPt>
          <c:val>
            <c:numRef>
              <c:f>CBT!$D$2:$D$7</c:f>
              <c:numCache>
                <c:formatCode>General</c:formatCode>
                <c:ptCount val="6"/>
                <c:pt idx="0">
                  <c:v>68</c:v>
                </c:pt>
                <c:pt idx="1">
                  <c:v>68</c:v>
                </c:pt>
                <c:pt idx="2">
                  <c:v>70</c:v>
                </c:pt>
                <c:pt idx="3">
                  <c:v>100</c:v>
                </c:pt>
                <c:pt idx="4">
                  <c:v>100</c:v>
                </c:pt>
                <c:pt idx="5">
                  <c:v>100</c:v>
                </c:pt>
              </c:numCache>
            </c:numRef>
          </c:val>
          <c:smooth val="0"/>
          <c:extLst>
            <c:ext xmlns:c16="http://schemas.microsoft.com/office/drawing/2014/chart" uri="{C3380CC4-5D6E-409C-BE32-E72D297353CC}">
              <c16:uniqueId val="{0000000E-B520-4627-A8D3-71701CB75BEB}"/>
            </c:ext>
          </c:extLst>
        </c:ser>
        <c:ser>
          <c:idx val="3"/>
          <c:order val="3"/>
          <c:tx>
            <c:strRef>
              <c:f>CBT!$E$1</c:f>
              <c:strCache>
                <c:ptCount val="1"/>
                <c:pt idx="0">
                  <c:v>Sight Words</c:v>
                </c:pt>
              </c:strCache>
            </c:strRef>
          </c:tx>
          <c:spPr>
            <a:ln w="28575" cap="rnd">
              <a:solidFill>
                <a:schemeClr val="tx1"/>
              </a:solidFill>
              <a:round/>
            </a:ln>
            <a:effectLst/>
          </c:spPr>
          <c:marker>
            <c:symbol val="square"/>
            <c:size val="5"/>
            <c:spPr>
              <a:solidFill>
                <a:schemeClr val="tx1"/>
              </a:solidFill>
              <a:ln w="9525">
                <a:solidFill>
                  <a:schemeClr val="tx1"/>
                </a:solidFill>
              </a:ln>
              <a:effectLst/>
            </c:spPr>
          </c:marker>
          <c:dPt>
            <c:idx val="1"/>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0-B520-4627-A8D3-71701CB75BEB}"/>
              </c:ext>
            </c:extLst>
          </c:dPt>
          <c:dPt>
            <c:idx val="4"/>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2-B520-4627-A8D3-71701CB75BEB}"/>
              </c:ext>
            </c:extLst>
          </c:dPt>
          <c:dPt>
            <c:idx val="5"/>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4-B520-4627-A8D3-71701CB75BEB}"/>
              </c:ext>
            </c:extLst>
          </c:dPt>
          <c:val>
            <c:numRef>
              <c:f>CBT!$E$2:$E$7</c:f>
              <c:numCache>
                <c:formatCode>General</c:formatCode>
                <c:ptCount val="6"/>
                <c:pt idx="0">
                  <c:v>100</c:v>
                </c:pt>
                <c:pt idx="1">
                  <c:v>100</c:v>
                </c:pt>
                <c:pt idx="2">
                  <c:v>100</c:v>
                </c:pt>
                <c:pt idx="3">
                  <c:v>100</c:v>
                </c:pt>
                <c:pt idx="4">
                  <c:v>100</c:v>
                </c:pt>
                <c:pt idx="5">
                  <c:v>100</c:v>
                </c:pt>
              </c:numCache>
            </c:numRef>
          </c:val>
          <c:smooth val="0"/>
          <c:extLst>
            <c:ext xmlns:c16="http://schemas.microsoft.com/office/drawing/2014/chart" uri="{C3380CC4-5D6E-409C-BE32-E72D297353CC}">
              <c16:uniqueId val="{00000015-B520-4627-A8D3-71701CB75BEB}"/>
            </c:ext>
          </c:extLst>
        </c:ser>
        <c:dLbls>
          <c:showLegendKey val="0"/>
          <c:showVal val="0"/>
          <c:showCatName val="0"/>
          <c:showSerName val="0"/>
          <c:showPercent val="0"/>
          <c:showBubbleSize val="0"/>
        </c:dLbls>
        <c:marker val="1"/>
        <c:smooth val="0"/>
        <c:axId val="300434064"/>
        <c:axId val="300434392"/>
      </c:lineChart>
      <c:catAx>
        <c:axId val="300434064"/>
        <c:scaling>
          <c:orientation val="minMax"/>
        </c:scaling>
        <c:delete val="0"/>
        <c:axPos val="b"/>
        <c:majorTickMark val="out"/>
        <c:minorTickMark val="none"/>
        <c:tickLblPos val="nextTo"/>
        <c:spPr>
          <a:solidFill>
            <a:schemeClr val="bg1"/>
          </a:solid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434392"/>
        <c:crosses val="autoZero"/>
        <c:auto val="1"/>
        <c:lblAlgn val="ctr"/>
        <c:lblOffset val="100"/>
        <c:noMultiLvlLbl val="0"/>
      </c:catAx>
      <c:valAx>
        <c:axId val="300434392"/>
        <c:scaling>
          <c:orientation val="minMax"/>
          <c:max val="100"/>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04340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CBT!$B$8</c:f>
              <c:strCache>
                <c:ptCount val="1"/>
                <c:pt idx="0">
                  <c:v>PSI</c:v>
                </c:pt>
              </c:strCache>
            </c:strRef>
          </c:tx>
          <c:spPr>
            <a:ln w="28575" cap="rnd">
              <a:solidFill>
                <a:schemeClr val="bg1">
                  <a:lumMod val="50000"/>
                </a:schemeClr>
              </a:solidFill>
              <a:round/>
            </a:ln>
            <a:effectLst/>
          </c:spPr>
          <c:marker>
            <c:symbol val="circle"/>
            <c:size val="7"/>
            <c:spPr>
              <a:solidFill>
                <a:schemeClr val="bg1">
                  <a:lumMod val="50000"/>
                </a:schemeClr>
              </a:solidFill>
              <a:ln w="9525">
                <a:solidFill>
                  <a:schemeClr val="bg1">
                    <a:lumMod val="50000"/>
                  </a:schemeClr>
                </a:solidFill>
              </a:ln>
              <a:effectLst/>
            </c:spPr>
          </c:marker>
          <c:dPt>
            <c:idx val="5"/>
            <c:marker>
              <c:symbol val="circle"/>
              <c:size val="7"/>
              <c:spPr>
                <a:solidFill>
                  <a:schemeClr val="bg1">
                    <a:lumMod val="50000"/>
                  </a:schemeClr>
                </a:solidFill>
                <a:ln w="9525">
                  <a:solidFill>
                    <a:schemeClr val="bg1">
                      <a:lumMod val="50000"/>
                    </a:schemeClr>
                  </a:solidFill>
                </a:ln>
                <a:effectLst/>
              </c:spPr>
            </c:marker>
            <c:bubble3D val="0"/>
            <c:spPr>
              <a:ln w="28575" cap="rnd">
                <a:noFill/>
                <a:round/>
              </a:ln>
              <a:effectLst/>
            </c:spPr>
            <c:extLst>
              <c:ext xmlns:c16="http://schemas.microsoft.com/office/drawing/2014/chart" uri="{C3380CC4-5D6E-409C-BE32-E72D297353CC}">
                <c16:uniqueId val="{00000001-D67E-46A7-894A-A0596445D6DA}"/>
              </c:ext>
            </c:extLst>
          </c:dPt>
          <c:val>
            <c:numRef>
              <c:f>CBT!$B$9:$B$15</c:f>
              <c:numCache>
                <c:formatCode>General</c:formatCode>
                <c:ptCount val="7"/>
                <c:pt idx="2">
                  <c:v>75</c:v>
                </c:pt>
                <c:pt idx="3">
                  <c:v>92</c:v>
                </c:pt>
                <c:pt idx="4">
                  <c:v>100</c:v>
                </c:pt>
                <c:pt idx="5">
                  <c:v>100</c:v>
                </c:pt>
              </c:numCache>
            </c:numRef>
          </c:val>
          <c:smooth val="0"/>
          <c:extLst>
            <c:ext xmlns:c16="http://schemas.microsoft.com/office/drawing/2014/chart" uri="{C3380CC4-5D6E-409C-BE32-E72D297353CC}">
              <c16:uniqueId val="{00000002-D67E-46A7-894A-A0596445D6DA}"/>
            </c:ext>
          </c:extLst>
        </c:ser>
        <c:ser>
          <c:idx val="1"/>
          <c:order val="1"/>
          <c:tx>
            <c:strRef>
              <c:f>CBT!$C$8</c:f>
              <c:strCache>
                <c:ptCount val="1"/>
                <c:pt idx="0">
                  <c:v>Tacting</c:v>
                </c:pt>
              </c:strCache>
            </c:strRef>
          </c:tx>
          <c:spPr>
            <a:ln w="28575" cap="rnd">
              <a:solidFill>
                <a:schemeClr val="tx1"/>
              </a:solidFill>
              <a:round/>
            </a:ln>
            <a:effectLst/>
          </c:spPr>
          <c:marker>
            <c:symbol val="diamond"/>
            <c:size val="7"/>
            <c:spPr>
              <a:solidFill>
                <a:schemeClr val="tx1"/>
              </a:solidFill>
              <a:ln w="9525">
                <a:solidFill>
                  <a:schemeClr val="tx1"/>
                </a:solidFill>
              </a:ln>
              <a:effectLst/>
            </c:spPr>
          </c:marker>
          <c:dPt>
            <c:idx val="2"/>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4-D67E-46A7-894A-A0596445D6DA}"/>
              </c:ext>
            </c:extLst>
          </c:dPt>
          <c:dPt>
            <c:idx val="5"/>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6-D67E-46A7-894A-A0596445D6DA}"/>
              </c:ext>
            </c:extLst>
          </c:dPt>
          <c:dPt>
            <c:idx val="6"/>
            <c:marker>
              <c:symbol val="diamond"/>
              <c:size val="7"/>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8-D67E-46A7-894A-A0596445D6DA}"/>
              </c:ext>
            </c:extLst>
          </c:dPt>
          <c:val>
            <c:numRef>
              <c:f>CBT!$C$9:$C$15</c:f>
              <c:numCache>
                <c:formatCode>General</c:formatCode>
                <c:ptCount val="7"/>
                <c:pt idx="0">
                  <c:v>63</c:v>
                </c:pt>
                <c:pt idx="1">
                  <c:v>65</c:v>
                </c:pt>
                <c:pt idx="2">
                  <c:v>75</c:v>
                </c:pt>
                <c:pt idx="3">
                  <c:v>70</c:v>
                </c:pt>
                <c:pt idx="4">
                  <c:v>75</c:v>
                </c:pt>
                <c:pt idx="5">
                  <c:v>93</c:v>
                </c:pt>
                <c:pt idx="6">
                  <c:v>75</c:v>
                </c:pt>
              </c:numCache>
            </c:numRef>
          </c:val>
          <c:smooth val="0"/>
          <c:extLst>
            <c:ext xmlns:c16="http://schemas.microsoft.com/office/drawing/2014/chart" uri="{C3380CC4-5D6E-409C-BE32-E72D297353CC}">
              <c16:uniqueId val="{00000009-D67E-46A7-894A-A0596445D6DA}"/>
            </c:ext>
          </c:extLst>
        </c:ser>
        <c:ser>
          <c:idx val="2"/>
          <c:order val="2"/>
          <c:tx>
            <c:strRef>
              <c:f>CBT!$D$8</c:f>
              <c:strCache>
                <c:ptCount val="1"/>
                <c:pt idx="0">
                  <c:v>MTS</c:v>
                </c:pt>
              </c:strCache>
            </c:strRef>
          </c:tx>
          <c:spPr>
            <a:ln w="28575" cap="rnd">
              <a:solidFill>
                <a:schemeClr val="tx1"/>
              </a:solidFill>
              <a:round/>
            </a:ln>
            <a:effectLst/>
          </c:spPr>
          <c:marker>
            <c:symbol val="triangle"/>
            <c:size val="5"/>
            <c:spPr>
              <a:solidFill>
                <a:schemeClr val="tx1"/>
              </a:solidFill>
              <a:ln w="9525">
                <a:solidFill>
                  <a:schemeClr val="tx1"/>
                </a:solidFill>
              </a:ln>
              <a:effectLst/>
            </c:spPr>
          </c:marker>
          <c:dPt>
            <c:idx val="2"/>
            <c:marker>
              <c:symbol val="triangl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B-D67E-46A7-894A-A0596445D6DA}"/>
              </c:ext>
            </c:extLst>
          </c:dPt>
          <c:dPt>
            <c:idx val="5"/>
            <c:marker>
              <c:symbol val="triangl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D-D67E-46A7-894A-A0596445D6DA}"/>
              </c:ext>
            </c:extLst>
          </c:dPt>
          <c:dPt>
            <c:idx val="6"/>
            <c:marker>
              <c:symbol val="triangl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0F-D67E-46A7-894A-A0596445D6DA}"/>
              </c:ext>
            </c:extLst>
          </c:dPt>
          <c:val>
            <c:numRef>
              <c:f>CBT!$D$9:$D$15</c:f>
              <c:numCache>
                <c:formatCode>General</c:formatCode>
                <c:ptCount val="7"/>
                <c:pt idx="0">
                  <c:v>68</c:v>
                </c:pt>
                <c:pt idx="1">
                  <c:v>70</c:v>
                </c:pt>
                <c:pt idx="2">
                  <c:v>70</c:v>
                </c:pt>
                <c:pt idx="3">
                  <c:v>68</c:v>
                </c:pt>
                <c:pt idx="4">
                  <c:v>75</c:v>
                </c:pt>
                <c:pt idx="5">
                  <c:v>93</c:v>
                </c:pt>
                <c:pt idx="6">
                  <c:v>75</c:v>
                </c:pt>
              </c:numCache>
            </c:numRef>
          </c:val>
          <c:smooth val="0"/>
          <c:extLst>
            <c:ext xmlns:c16="http://schemas.microsoft.com/office/drawing/2014/chart" uri="{C3380CC4-5D6E-409C-BE32-E72D297353CC}">
              <c16:uniqueId val="{00000010-D67E-46A7-894A-A0596445D6DA}"/>
            </c:ext>
          </c:extLst>
        </c:ser>
        <c:ser>
          <c:idx val="3"/>
          <c:order val="3"/>
          <c:tx>
            <c:strRef>
              <c:f>CBT!$E$8</c:f>
              <c:strCache>
                <c:ptCount val="1"/>
                <c:pt idx="0">
                  <c:v>Sight Words</c:v>
                </c:pt>
              </c:strCache>
            </c:strRef>
          </c:tx>
          <c:spPr>
            <a:ln w="28575" cap="rnd">
              <a:solidFill>
                <a:schemeClr val="tx1"/>
              </a:solidFill>
              <a:round/>
            </a:ln>
            <a:effectLst/>
          </c:spPr>
          <c:marker>
            <c:symbol val="square"/>
            <c:size val="5"/>
            <c:spPr>
              <a:solidFill>
                <a:schemeClr val="tx1"/>
              </a:solidFill>
              <a:ln w="9525">
                <a:solidFill>
                  <a:schemeClr val="tx1"/>
                </a:solidFill>
              </a:ln>
              <a:effectLst/>
            </c:spPr>
          </c:marker>
          <c:dPt>
            <c:idx val="2"/>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2-D67E-46A7-894A-A0596445D6DA}"/>
              </c:ext>
            </c:extLst>
          </c:dPt>
          <c:dPt>
            <c:idx val="5"/>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4-D67E-46A7-894A-A0596445D6DA}"/>
              </c:ext>
            </c:extLst>
          </c:dPt>
          <c:dPt>
            <c:idx val="6"/>
            <c:marker>
              <c:symbol val="square"/>
              <c:size val="5"/>
              <c:spPr>
                <a:solidFill>
                  <a:schemeClr val="tx1"/>
                </a:solidFill>
                <a:ln w="9525">
                  <a:solidFill>
                    <a:schemeClr val="tx1"/>
                  </a:solidFill>
                </a:ln>
                <a:effectLst/>
              </c:spPr>
            </c:marker>
            <c:bubble3D val="0"/>
            <c:spPr>
              <a:ln w="28575" cap="rnd">
                <a:noFill/>
                <a:round/>
              </a:ln>
              <a:effectLst/>
            </c:spPr>
            <c:extLst>
              <c:ext xmlns:c16="http://schemas.microsoft.com/office/drawing/2014/chart" uri="{C3380CC4-5D6E-409C-BE32-E72D297353CC}">
                <c16:uniqueId val="{00000016-D67E-46A7-894A-A0596445D6DA}"/>
              </c:ext>
            </c:extLst>
          </c:dPt>
          <c:val>
            <c:numRef>
              <c:f>CBT!$E$9:$E$15</c:f>
              <c:numCache>
                <c:formatCode>General</c:formatCode>
                <c:ptCount val="7"/>
                <c:pt idx="0">
                  <c:v>73</c:v>
                </c:pt>
                <c:pt idx="1">
                  <c:v>73</c:v>
                </c:pt>
                <c:pt idx="2">
                  <c:v>100</c:v>
                </c:pt>
                <c:pt idx="3">
                  <c:v>100</c:v>
                </c:pt>
                <c:pt idx="4">
                  <c:v>100</c:v>
                </c:pt>
                <c:pt idx="5">
                  <c:v>100</c:v>
                </c:pt>
                <c:pt idx="6">
                  <c:v>100</c:v>
                </c:pt>
              </c:numCache>
            </c:numRef>
          </c:val>
          <c:smooth val="0"/>
          <c:extLst>
            <c:ext xmlns:c16="http://schemas.microsoft.com/office/drawing/2014/chart" uri="{C3380CC4-5D6E-409C-BE32-E72D297353CC}">
              <c16:uniqueId val="{00000017-D67E-46A7-894A-A0596445D6DA}"/>
            </c:ext>
          </c:extLst>
        </c:ser>
        <c:dLbls>
          <c:showLegendKey val="0"/>
          <c:showVal val="0"/>
          <c:showCatName val="0"/>
          <c:showSerName val="0"/>
          <c:showPercent val="0"/>
          <c:showBubbleSize val="0"/>
        </c:dLbls>
        <c:marker val="1"/>
        <c:smooth val="0"/>
        <c:axId val="299176976"/>
        <c:axId val="299168120"/>
      </c:lineChart>
      <c:catAx>
        <c:axId val="299176976"/>
        <c:scaling>
          <c:orientation val="minMax"/>
        </c:scaling>
        <c:delete val="0"/>
        <c:axPos val="b"/>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168120"/>
        <c:crosses val="autoZero"/>
        <c:auto val="1"/>
        <c:lblAlgn val="ctr"/>
        <c:lblOffset val="100"/>
        <c:noMultiLvlLbl val="0"/>
      </c:catAx>
      <c:valAx>
        <c:axId val="299168120"/>
        <c:scaling>
          <c:orientation val="minMax"/>
          <c:max val="100"/>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17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8422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8" name="Text Box 10"/>
          <p:cNvSpPr txBox="1">
            <a:spLocks noChangeArrowheads="1"/>
          </p:cNvSpPr>
          <p:nvPr/>
        </p:nvSpPr>
        <p:spPr bwMode="auto">
          <a:xfrm>
            <a:off x="116205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Method</a:t>
            </a:r>
          </a:p>
        </p:txBody>
      </p:sp>
      <p:sp>
        <p:nvSpPr>
          <p:cNvPr id="2059" name="Text Box 11"/>
          <p:cNvSpPr txBox="1">
            <a:spLocks noChangeArrowheads="1"/>
          </p:cNvSpPr>
          <p:nvPr/>
        </p:nvSpPr>
        <p:spPr bwMode="auto">
          <a:xfrm>
            <a:off x="32905933" y="16428197"/>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Discussion</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219200" y="990600"/>
            <a:ext cx="40919400" cy="4062651"/>
          </a:xfrm>
          <a:prstGeom prst="rect">
            <a:avLst/>
          </a:prstGeom>
          <a:noFill/>
          <a:ln w="9525">
            <a:noFill/>
            <a:miter lim="800000"/>
            <a:headEnd/>
            <a:tailEnd/>
          </a:ln>
          <a:effectLst/>
        </p:spPr>
        <p:txBody>
          <a:bodyPr>
            <a:spAutoFit/>
          </a:bodyPr>
          <a:lstStyle/>
          <a:p>
            <a:r>
              <a:rPr lang="en-US" dirty="0"/>
              <a:t>Using Competency-Based Training to Remotely Train Therapists on Discrete Trial Training</a:t>
            </a:r>
          </a:p>
          <a:p>
            <a:r>
              <a:rPr lang="en-US" b="1" dirty="0"/>
              <a:t>Grace Eckojojo and Isabel Leon</a:t>
            </a:r>
          </a:p>
        </p:txBody>
      </p:sp>
      <p:sp>
        <p:nvSpPr>
          <p:cNvPr id="2073" name="Text Box 25"/>
          <p:cNvSpPr txBox="1">
            <a:spLocks noChangeArrowheads="1"/>
          </p:cNvSpPr>
          <p:nvPr/>
        </p:nvSpPr>
        <p:spPr bwMode="auto">
          <a:xfrm>
            <a:off x="23171539" y="25255010"/>
            <a:ext cx="8305800" cy="707886"/>
          </a:xfrm>
          <a:prstGeom prst="rect">
            <a:avLst/>
          </a:prstGeom>
          <a:noFill/>
          <a:ln w="9525">
            <a:noFill/>
            <a:miter lim="800000"/>
            <a:headEnd/>
            <a:tailEnd/>
          </a:ln>
          <a:effectLst/>
        </p:spPr>
        <p:txBody>
          <a:bodyPr>
            <a:spAutoFit/>
          </a:bodyPr>
          <a:lstStyle/>
          <a:p>
            <a:pPr defTabSz="4389438">
              <a:spcBef>
                <a:spcPct val="50000"/>
              </a:spcBef>
            </a:pPr>
            <a:r>
              <a:rPr lang="en-US" sz="4000" b="1" i="1" dirty="0"/>
              <a:t>Figure #2</a:t>
            </a:r>
          </a:p>
        </p:txBody>
      </p:sp>
      <p:sp>
        <p:nvSpPr>
          <p:cNvPr id="2075" name="Text Box 27"/>
          <p:cNvSpPr txBox="1">
            <a:spLocks noChangeArrowheads="1"/>
          </p:cNvSpPr>
          <p:nvPr/>
        </p:nvSpPr>
        <p:spPr bwMode="auto">
          <a:xfrm>
            <a:off x="34060430" y="27490639"/>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dirty="0"/>
              <a:t>References</a:t>
            </a:r>
          </a:p>
        </p:txBody>
      </p:sp>
      <p:sp>
        <p:nvSpPr>
          <p:cNvPr id="2086" name="Text Box 38"/>
          <p:cNvSpPr txBox="1">
            <a:spLocks noChangeArrowheads="1"/>
          </p:cNvSpPr>
          <p:nvPr/>
        </p:nvSpPr>
        <p:spPr bwMode="auto">
          <a:xfrm>
            <a:off x="33506084" y="29018159"/>
            <a:ext cx="9186862" cy="3016420"/>
          </a:xfrm>
          <a:prstGeom prst="rect">
            <a:avLst/>
          </a:prstGeom>
          <a:noFill/>
          <a:ln w="57150" cmpd="thinThick">
            <a:noFill/>
            <a:miter lim="800000"/>
            <a:headEnd/>
            <a:tailEnd/>
          </a:ln>
          <a:effectLst/>
        </p:spPr>
        <p:txBody>
          <a:bodyPr lIns="61170" tIns="30584" rIns="61170" bIns="30584">
            <a:spAutoFit/>
          </a:bodyPr>
          <a:lstStyle/>
          <a:p>
            <a:pPr indent="-457200" algn="l"/>
            <a:r>
              <a:rPr lang="en-US" sz="1600" dirty="0">
                <a:latin typeface="Times New Roman" panose="02020603050405020304" pitchFamily="18" charset="0"/>
                <a:cs typeface="Times New Roman" panose="02020603050405020304" pitchFamily="18" charset="0"/>
              </a:rPr>
              <a:t>Baer, D. M., Wolf, M. M., &amp; </a:t>
            </a:r>
            <a:r>
              <a:rPr lang="en-US" sz="1600" dirty="0" err="1">
                <a:latin typeface="Times New Roman" panose="02020603050405020304" pitchFamily="18" charset="0"/>
                <a:cs typeface="Times New Roman" panose="02020603050405020304" pitchFamily="18" charset="0"/>
              </a:rPr>
              <a:t>Risley</a:t>
            </a:r>
            <a:r>
              <a:rPr lang="en-US" sz="1600" dirty="0">
                <a:latin typeface="Times New Roman" panose="02020603050405020304" pitchFamily="18" charset="0"/>
                <a:cs typeface="Times New Roman" panose="02020603050405020304" pitchFamily="18" charset="0"/>
              </a:rPr>
              <a:t>, T. R. (1968). Some current dimensions of applied behavior analysis. 	</a:t>
            </a:r>
            <a:r>
              <a:rPr lang="en-US" sz="1600" i="1" dirty="0">
                <a:latin typeface="Times New Roman" panose="02020603050405020304" pitchFamily="18" charset="0"/>
                <a:cs typeface="Times New Roman" panose="02020603050405020304" pitchFamily="18" charset="0"/>
              </a:rPr>
              <a:t>Journal of Applied Behavior Analysis</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(1), 91-97. doi: 10.1901/jaba.1968.1-91</a:t>
            </a:r>
          </a:p>
          <a:p>
            <a:pPr indent="-457200" algn="l"/>
            <a:r>
              <a:rPr lang="en-US" sz="1600" dirty="0">
                <a:latin typeface="Times New Roman" panose="02020603050405020304" pitchFamily="18" charset="0"/>
                <a:cs typeface="Times New Roman" panose="02020603050405020304" pitchFamily="18" charset="0"/>
              </a:rPr>
              <a:t>Cooper, J. O., Heron, T. E., &amp; </a:t>
            </a:r>
            <a:r>
              <a:rPr lang="en-US" sz="1600" dirty="0" err="1">
                <a:latin typeface="Times New Roman" panose="02020603050405020304" pitchFamily="18" charset="0"/>
                <a:cs typeface="Times New Roman" panose="02020603050405020304" pitchFamily="18" charset="0"/>
              </a:rPr>
              <a:t>Heward</a:t>
            </a:r>
            <a:r>
              <a:rPr lang="en-US" sz="1600" dirty="0">
                <a:latin typeface="Times New Roman" panose="02020603050405020304" pitchFamily="18" charset="0"/>
                <a:cs typeface="Times New Roman" panose="02020603050405020304" pitchFamily="18" charset="0"/>
              </a:rPr>
              <a:t>, W. L. (2007). </a:t>
            </a:r>
            <a:r>
              <a:rPr lang="en-US" sz="1600" i="1" dirty="0">
                <a:latin typeface="Times New Roman" panose="02020603050405020304" pitchFamily="18" charset="0"/>
                <a:cs typeface="Times New Roman" panose="02020603050405020304" pitchFamily="18" charset="0"/>
              </a:rPr>
              <a:t>Applied behavior analysis</a:t>
            </a:r>
            <a:r>
              <a:rPr lang="en-US" sz="1600" dirty="0">
                <a:latin typeface="Times New Roman" panose="02020603050405020304" pitchFamily="18" charset="0"/>
                <a:cs typeface="Times New Roman" panose="02020603050405020304" pitchFamily="18" charset="0"/>
              </a:rPr>
              <a:t> (2nd ed.). Upper saddle River, 	NJ: Pearson Education Inc.</a:t>
            </a:r>
          </a:p>
          <a:p>
            <a:pPr indent="-457200" algn="l"/>
            <a:r>
              <a:rPr lang="en-US" sz="1600" dirty="0">
                <a:latin typeface="Times New Roman" panose="02020603050405020304" pitchFamily="18" charset="0"/>
                <a:cs typeface="Times New Roman" panose="02020603050405020304" pitchFamily="18" charset="0"/>
              </a:rPr>
              <a:t>Keller, F. S. (1968). “Good-bye teacher…” 1. </a:t>
            </a:r>
            <a:r>
              <a:rPr lang="en-US" sz="1600" i="1" dirty="0">
                <a:latin typeface="Times New Roman" panose="02020603050405020304" pitchFamily="18" charset="0"/>
                <a:cs typeface="Times New Roman" panose="02020603050405020304" pitchFamily="18" charset="0"/>
              </a:rPr>
              <a:t>Journal of applied behavior analysis</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(1), 79-89.      doi: 	10.1901/jaba.1968.1-79</a:t>
            </a:r>
          </a:p>
          <a:p>
            <a:pPr indent="-457200" algn="l"/>
            <a:r>
              <a:rPr lang="en-US" sz="1600" dirty="0">
                <a:latin typeface="Times New Roman" panose="02020603050405020304" pitchFamily="18" charset="0"/>
                <a:cs typeface="Times New Roman" panose="02020603050405020304" pitchFamily="18" charset="0"/>
              </a:rPr>
              <a:t>Parsons, M. B., Rollyson, J. H., &amp; Reid, D. H. (2012). Evidence-Based Staff Training: A Guide    for 	Practitioners. </a:t>
            </a:r>
            <a:r>
              <a:rPr lang="en-US" sz="1600" i="1" dirty="0">
                <a:latin typeface="Times New Roman" panose="02020603050405020304" pitchFamily="18" charset="0"/>
                <a:cs typeface="Times New Roman" panose="02020603050405020304" pitchFamily="18" charset="0"/>
              </a:rPr>
              <a:t>Behavior Analysis in Practice</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5</a:t>
            </a:r>
            <a:r>
              <a:rPr lang="en-US" sz="1600" dirty="0">
                <a:latin typeface="Times New Roman" panose="02020603050405020304" pitchFamily="18" charset="0"/>
                <a:cs typeface="Times New Roman" panose="02020603050405020304" pitchFamily="18" charset="0"/>
              </a:rPr>
              <a:t>(2), 2–11.</a:t>
            </a:r>
          </a:p>
          <a:p>
            <a:pPr indent="-457200" algn="l"/>
            <a:r>
              <a:rPr lang="en-US" sz="1600" dirty="0">
                <a:latin typeface="Times New Roman" panose="02020603050405020304" pitchFamily="18" charset="0"/>
                <a:cs typeface="Times New Roman" panose="02020603050405020304" pitchFamily="18" charset="0"/>
              </a:rPr>
              <a:t>Morgan, R.L., </a:t>
            </a:r>
            <a:r>
              <a:rPr lang="en-US" sz="1600" dirty="0" err="1">
                <a:latin typeface="Times New Roman" panose="02020603050405020304" pitchFamily="18" charset="0"/>
                <a:cs typeface="Times New Roman" panose="02020603050405020304" pitchFamily="18" charset="0"/>
              </a:rPr>
              <a:t>Forbush</a:t>
            </a:r>
            <a:r>
              <a:rPr lang="en-US" sz="1600" dirty="0">
                <a:latin typeface="Times New Roman" panose="02020603050405020304" pitchFamily="18" charset="0"/>
                <a:cs typeface="Times New Roman" panose="02020603050405020304" pitchFamily="18" charset="0"/>
              </a:rPr>
              <a:t>, D.E., &amp; Nelson, J. (2004). Live, Interactive Paraprofessional Training    Using Internet 	Technology: Description and Evaluation. Journal of Special Education Technology, 19(3), 25-33.</a:t>
            </a:r>
          </a:p>
          <a:p>
            <a:pPr indent="-457200" algn="l"/>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ea typeface="MS Mincho"/>
              <a:cs typeface="Times New Roman" panose="02020603050405020304" pitchFamily="18" charset="0"/>
            </a:endParaRPr>
          </a:p>
        </p:txBody>
      </p:sp>
      <p:sp>
        <p:nvSpPr>
          <p:cNvPr id="2087" name="Text Box 39"/>
          <p:cNvSpPr txBox="1">
            <a:spLocks noChangeArrowheads="1"/>
          </p:cNvSpPr>
          <p:nvPr/>
        </p:nvSpPr>
        <p:spPr bwMode="auto">
          <a:xfrm>
            <a:off x="22390100" y="8140256"/>
            <a:ext cx="9766300" cy="4462970"/>
          </a:xfrm>
          <a:prstGeom prst="rect">
            <a:avLst/>
          </a:prstGeom>
          <a:noFill/>
          <a:ln w="57150" cmpd="thinThick">
            <a:noFill/>
            <a:miter lim="800000"/>
            <a:headEnd/>
            <a:tailEnd/>
          </a:ln>
          <a:effectLst/>
        </p:spPr>
        <p:txBody>
          <a:bodyPr lIns="61170" tIns="30584" rIns="61170" bIns="30584">
            <a:spAutoFit/>
          </a:bodyPr>
          <a:lstStyle/>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Celina – Figure 1</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Trend: No trend in baseline. Increase during intervention for procedural integrity and verbal behavior on the PSI</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Variability: Low variability in baseline and intervention</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Level: Moderately high during baseline. High level during intervention, posttest and maintenance probe.</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Paul – Figure 1</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Trend: Flat trend in baseline. Increasing trend during intervention for both procedural integrity and verbal behavior.</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Variability: Low variability in baseline and during the implementation of the treatment package.</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Level: Moderately high level during baseline. High level during intervention and posttest.</a:t>
            </a:r>
          </a:p>
        </p:txBody>
      </p:sp>
      <p:sp>
        <p:nvSpPr>
          <p:cNvPr id="2090" name="Text Box 42"/>
          <p:cNvSpPr txBox="1">
            <a:spLocks noChangeArrowheads="1"/>
          </p:cNvSpPr>
          <p:nvPr/>
        </p:nvSpPr>
        <p:spPr bwMode="auto">
          <a:xfrm>
            <a:off x="685800" y="12111025"/>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sp>
        <p:nvSpPr>
          <p:cNvPr id="47" name="Text Box 25"/>
          <p:cNvSpPr txBox="1">
            <a:spLocks noChangeArrowheads="1"/>
          </p:cNvSpPr>
          <p:nvPr/>
        </p:nvSpPr>
        <p:spPr bwMode="auto">
          <a:xfrm>
            <a:off x="22935230" y="12920198"/>
            <a:ext cx="8305800" cy="707886"/>
          </a:xfrm>
          <a:prstGeom prst="rect">
            <a:avLst/>
          </a:prstGeom>
          <a:noFill/>
          <a:ln w="9525">
            <a:noFill/>
            <a:miter lim="800000"/>
            <a:headEnd/>
            <a:tailEnd/>
          </a:ln>
          <a:effectLst/>
        </p:spPr>
        <p:txBody>
          <a:bodyPr>
            <a:spAutoFit/>
          </a:bodyPr>
          <a:lstStyle/>
          <a:p>
            <a:pPr defTabSz="4389438">
              <a:spcBef>
                <a:spcPct val="50000"/>
              </a:spcBef>
            </a:pPr>
            <a:r>
              <a:rPr lang="en-US" sz="4000" b="1" i="1" dirty="0"/>
              <a:t>Figure #1</a:t>
            </a:r>
          </a:p>
        </p:txBody>
      </p:sp>
      <p:sp>
        <p:nvSpPr>
          <p:cNvPr id="3" name="TextBox 2"/>
          <p:cNvSpPr txBox="1"/>
          <p:nvPr/>
        </p:nvSpPr>
        <p:spPr>
          <a:xfrm>
            <a:off x="11615433" y="8060569"/>
            <a:ext cx="9829800" cy="24468237"/>
          </a:xfrm>
          <a:prstGeom prst="rect">
            <a:avLst/>
          </a:prstGeom>
          <a:noFill/>
        </p:spPr>
        <p:txBody>
          <a:bodyPr wrap="square" rtlCol="0">
            <a:spAutoFit/>
          </a:bodyPr>
          <a:lstStyle/>
          <a:p>
            <a:pPr algn="l"/>
            <a:r>
              <a:rPr lang="en-US" sz="2200" i="1" dirty="0">
                <a:latin typeface="Times New Roman" panose="02020603050405020304" pitchFamily="18" charset="0"/>
                <a:cs typeface="Times New Roman" panose="02020603050405020304" pitchFamily="18" charset="0"/>
              </a:rPr>
              <a:t>Behavioral objective and performance criteria for nonverbal behavior</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Establish attention</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Present correct </a:t>
            </a:r>
            <a:r>
              <a:rPr lang="en-US" sz="2200" dirty="0" err="1">
                <a:latin typeface="Times New Roman" panose="02020603050405020304" pitchFamily="18" charset="0"/>
                <a:cs typeface="Times New Roman" panose="02020603050405020304" pitchFamily="18" charset="0"/>
              </a:rPr>
              <a:t>Sd</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Provide correct reinforcement or error correction</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Provide correct prompting level as described in curriculum</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Mastery criteria: at least 85% procedural integrity within 2 sessions. If mastery criteria was not reached after 2 sessions, the curriculum provided was analyzed and revised to include more explicit instruction as to the prompting procedure and direct modeling was implemented in order to demonstrate how to correctly perform the procedure with the trainee present.</a:t>
            </a:r>
          </a:p>
          <a:p>
            <a:pPr algn="l"/>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Assessment and measure of Dependent variable </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Procedural integrity</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extent to which procedures are implemented as described in the provided curriculum</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Composed of four component: </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Establishing attention:</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Presentation of </a:t>
            </a:r>
            <a:r>
              <a:rPr lang="en-US" sz="2200" dirty="0" err="1">
                <a:latin typeface="Times New Roman" panose="02020603050405020304" pitchFamily="18" charset="0"/>
                <a:cs typeface="Times New Roman" panose="02020603050405020304" pitchFamily="18" charset="0"/>
              </a:rPr>
              <a:t>Sd</a:t>
            </a:r>
            <a:endParaRPr lang="en-US" sz="2200" dirty="0">
              <a:latin typeface="Times New Roman" panose="02020603050405020304" pitchFamily="18" charset="0"/>
              <a:cs typeface="Times New Roman" panose="02020603050405020304" pitchFamily="18" charset="0"/>
            </a:endParaRP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Consequence: reinforcement or error correction</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Prompting:  at specified level</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Measured as accuracy in percentage correct responses/(correct + incorrect responses) x 100% (Cooper, Heron &amp; </a:t>
            </a:r>
            <a:r>
              <a:rPr lang="en-US" sz="2200" dirty="0" err="1">
                <a:latin typeface="Times New Roman" panose="02020603050405020304" pitchFamily="18" charset="0"/>
                <a:cs typeface="Times New Roman" panose="02020603050405020304" pitchFamily="18" charset="0"/>
              </a:rPr>
              <a:t>Heward</a:t>
            </a:r>
            <a:r>
              <a:rPr lang="en-US" sz="2200" dirty="0">
                <a:latin typeface="Times New Roman" panose="02020603050405020304" pitchFamily="18" charset="0"/>
                <a:cs typeface="Times New Roman" panose="02020603050405020304" pitchFamily="18" charset="0"/>
              </a:rPr>
              <a:t>, 2007)</a:t>
            </a:r>
          </a:p>
          <a:p>
            <a:pPr algn="l"/>
            <a:endParaRPr lang="en-US" sz="2200" dirty="0">
              <a:latin typeface="Times New Roman" panose="02020603050405020304" pitchFamily="18" charset="0"/>
              <a:cs typeface="Times New Roman" panose="02020603050405020304" pitchFamily="18" charset="0"/>
            </a:endParaRPr>
          </a:p>
          <a:p>
            <a:pPr algn="l"/>
            <a:r>
              <a:rPr lang="en-US" sz="2200" i="1" dirty="0">
                <a:latin typeface="Times New Roman" panose="02020603050405020304" pitchFamily="18" charset="0"/>
                <a:cs typeface="Times New Roman" panose="02020603050405020304" pitchFamily="18" charset="0"/>
              </a:rPr>
              <a:t>Independent variable/Components of CBT</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Competency-based training package</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PSI and video modeling</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PSI: slideshow about discrete trial training. Details the components of a discrete trial, the steps to implement it, how to establish attention and types of prompts commonly used during DT, one errorless learning method (stimulus fading), and measurement used, percent correct.</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7 learning objectives</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Instructions and guidelines</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Answer sheet to complete guided notes</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End of unit quiz administered on socrative.com and created by researchers to test specific verbal behavior from PSI</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Video modeling: series of videos of the researchers performing the discrete trial components and prompts</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PowerPoint presentation </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4 videos: </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Learning objectives:</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1.Implement a complete discrete trial</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2.Establish the attention of a child</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3.Use prompts</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4.Use an errorless learning procedure: stimulus fading</a:t>
            </a:r>
          </a:p>
          <a:p>
            <a:pPr marL="1714500" lvl="3"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5.Record data during the trial</a:t>
            </a:r>
          </a:p>
          <a:p>
            <a:pPr algn="l"/>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Experimental design</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Multiple baseline across participants (Baer, Wolf &amp; </a:t>
            </a:r>
            <a:r>
              <a:rPr lang="en-US" sz="2200" dirty="0" err="1">
                <a:latin typeface="Times New Roman" panose="02020603050405020304" pitchFamily="18" charset="0"/>
                <a:cs typeface="Times New Roman" panose="02020603050405020304" pitchFamily="18" charset="0"/>
              </a:rPr>
              <a:t>Risley</a:t>
            </a:r>
            <a:r>
              <a:rPr lang="en-US" sz="2200" dirty="0">
                <a:latin typeface="Times New Roman" panose="02020603050405020304" pitchFamily="18" charset="0"/>
                <a:cs typeface="Times New Roman" panose="02020603050405020304" pitchFamily="18" charset="0"/>
              </a:rPr>
              <a:t>, 1968)</a:t>
            </a:r>
            <a:endParaRPr lang="en-US" sz="2200" i="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5 sessions for each participant</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Paul: 2 baseline sessions, 3 intervention sessions, 1 maintenance probe.</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Celina: 1 baseline session, 4 intervention sessions, 1 maintenance probe.</a:t>
            </a:r>
          </a:p>
          <a:p>
            <a:pPr algn="l"/>
            <a:r>
              <a:rPr lang="en-US" sz="2200" dirty="0">
                <a:latin typeface="Times New Roman" panose="02020603050405020304" pitchFamily="18" charset="0"/>
                <a:cs typeface="Times New Roman" panose="02020603050405020304" pitchFamily="18" charset="0"/>
              </a:rPr>
              <a:t>    </a:t>
            </a:r>
          </a:p>
          <a:p>
            <a:pPr algn="l"/>
            <a:r>
              <a:rPr lang="en-US" sz="2200" i="1" dirty="0">
                <a:latin typeface="Times New Roman" panose="02020603050405020304" pitchFamily="18" charset="0"/>
                <a:cs typeface="Times New Roman" panose="02020603050405020304" pitchFamily="18" charset="0"/>
              </a:rPr>
              <a:t>IOA</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Recorded for 33% of sessions</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Observer watched sessions by video and used the same procedural integrity data-sheet </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Trial-by-trial IOA was calculated (Cooper, Heron &amp; </a:t>
            </a:r>
            <a:r>
              <a:rPr lang="en-US" sz="2200" dirty="0" err="1">
                <a:latin typeface="Times New Roman" panose="02020603050405020304" pitchFamily="18" charset="0"/>
                <a:cs typeface="Times New Roman" panose="02020603050405020304" pitchFamily="18" charset="0"/>
              </a:rPr>
              <a:t>Heward</a:t>
            </a:r>
            <a:r>
              <a:rPr lang="en-US" sz="2200" dirty="0">
                <a:latin typeface="Times New Roman" panose="02020603050405020304" pitchFamily="18" charset="0"/>
                <a:cs typeface="Times New Roman" panose="02020603050405020304" pitchFamily="18" charset="0"/>
              </a:rPr>
              <a:t>, 2007).</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IOA was 85.6% (range 70%-97.5%)</a:t>
            </a:r>
          </a:p>
          <a:p>
            <a:pPr algn="l"/>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Procedure</a:t>
            </a:r>
          </a:p>
          <a:p>
            <a:pPr marL="342900" indent="-342900" algn="l">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Pretest .</a:t>
            </a:r>
            <a:r>
              <a:rPr lang="en-US" sz="2200" dirty="0">
                <a:latin typeface="Times New Roman" panose="02020603050405020304" pitchFamily="18" charset="0"/>
                <a:cs typeface="Times New Roman" panose="02020603050405020304" pitchFamily="18" charset="0"/>
              </a:rPr>
              <a:t> End of unit quiz for assessment of verbal behavior was administered on the computer. After the test was administered and completed, the participants completed each of the three types of discrete trials in order to have a baseline for procedural integrity.</a:t>
            </a:r>
          </a:p>
          <a:p>
            <a:pPr marL="342900" indent="-342900" algn="l">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Intervention</a:t>
            </a:r>
            <a:r>
              <a:rPr lang="en-US" sz="2200" dirty="0">
                <a:latin typeface="Times New Roman" panose="02020603050405020304" pitchFamily="18" charset="0"/>
                <a:cs typeface="Times New Roman" panose="02020603050405020304" pitchFamily="18" charset="0"/>
              </a:rPr>
              <a:t>. PSI, then quiz, video modeling, discrete trials implementation </a:t>
            </a:r>
          </a:p>
          <a:p>
            <a:pPr marL="342900" indent="-342900" algn="l">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Posttest</a:t>
            </a:r>
            <a:r>
              <a:rPr lang="en-US" sz="2200" dirty="0">
                <a:latin typeface="Times New Roman" panose="02020603050405020304" pitchFamily="18" charset="0"/>
                <a:cs typeface="Times New Roman" panose="02020603050405020304" pitchFamily="18" charset="0"/>
              </a:rPr>
              <a:t>. Post-test sessions were conducted at the center following each training session. </a:t>
            </a:r>
          </a:p>
          <a:p>
            <a:pPr marL="342900" indent="-342900" algn="l">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Maintenance Probe.</a:t>
            </a:r>
            <a:r>
              <a:rPr lang="en-US" sz="2200" dirty="0">
                <a:latin typeface="Times New Roman" panose="02020603050405020304" pitchFamily="18" charset="0"/>
                <a:cs typeface="Times New Roman" panose="02020603050405020304" pitchFamily="18" charset="0"/>
              </a:rPr>
              <a:t> Post-test session consisting of the discrete trial intervention on the 3 different types of discrete trials.</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For Paul, the probe was 3 months after the last posttest.</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For Celina, the probe was 6 months after the last posttest.</a:t>
            </a:r>
          </a:p>
        </p:txBody>
      </p:sp>
      <p:sp>
        <p:nvSpPr>
          <p:cNvPr id="62" name="Text Box 42"/>
          <p:cNvSpPr txBox="1">
            <a:spLocks noChangeArrowheads="1"/>
          </p:cNvSpPr>
          <p:nvPr/>
        </p:nvSpPr>
        <p:spPr bwMode="auto">
          <a:xfrm>
            <a:off x="8763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Abstract</a:t>
            </a:r>
          </a:p>
        </p:txBody>
      </p:sp>
      <p:sp>
        <p:nvSpPr>
          <p:cNvPr id="5" name="TextBox 4"/>
          <p:cNvSpPr txBox="1"/>
          <p:nvPr/>
        </p:nvSpPr>
        <p:spPr>
          <a:xfrm>
            <a:off x="1219200" y="8253663"/>
            <a:ext cx="9461500" cy="4154984"/>
          </a:xfrm>
          <a:prstGeom prst="rect">
            <a:avLst/>
          </a:prstGeom>
          <a:noFill/>
        </p:spPr>
        <p:txBody>
          <a:bodyPr wrap="square" rtlCol="0">
            <a:spAutoFit/>
          </a:bodyPr>
          <a:lstStyle/>
          <a:p>
            <a:pPr algn="l"/>
            <a:r>
              <a:rPr lang="en-US" sz="2200" dirty="0">
                <a:latin typeface="Times New Roman" panose="02020603050405020304" pitchFamily="18" charset="0"/>
                <a:cs typeface="Times New Roman" panose="02020603050405020304" pitchFamily="18" charset="0"/>
              </a:rPr>
              <a:t>Training therapists to accurately conduct discrete trials may be a challenge, especially with time and resource constraints. Often, training models based on continuous in-person modeling and feedback between the trainer and staff is inefficient and time-consuming. A remote, computer-based training module followed by a single in-person test for fluency may be a more efficient way to reduce the time and resources needed for staff training in special education. In the current study, the components of Discrete Trial Training (DTT) is taught to two individuals through a CBT package involving an electronic PSI, a quiz, and video modeling. Mock discrete trials were conducted before and after introduction of the training package to measure its effects on performance accuracy. Limitations to remote CBT training and suggestions for future research are discussed.</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ea typeface="MS Mincho"/>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54428" y="2723157"/>
            <a:ext cx="3984172" cy="2330094"/>
          </a:xfrm>
          <a:prstGeom prst="rect">
            <a:avLst/>
          </a:prstGeom>
        </p:spPr>
      </p:pic>
      <p:sp>
        <p:nvSpPr>
          <p:cNvPr id="63" name="TextBox 62"/>
          <p:cNvSpPr txBox="1"/>
          <p:nvPr/>
        </p:nvSpPr>
        <p:spPr>
          <a:xfrm>
            <a:off x="1123069" y="13407768"/>
            <a:ext cx="9461500" cy="6524863"/>
          </a:xfrm>
          <a:prstGeom prst="rect">
            <a:avLst/>
          </a:prstGeom>
          <a:noFill/>
        </p:spPr>
        <p:txBody>
          <a:bodyPr wrap="square" rtlCol="0">
            <a:spAutoFit/>
          </a:bodyPr>
          <a:lstStyle/>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Training therapists to accurately conduct DTT with limited time and resources is a challenge (Morgan, </a:t>
            </a:r>
            <a:r>
              <a:rPr lang="en-US" sz="2200" dirty="0" err="1">
                <a:latin typeface="Times New Roman" panose="02020603050405020304" pitchFamily="18" charset="0"/>
                <a:cs typeface="Times New Roman" panose="02020603050405020304" pitchFamily="18" charset="0"/>
              </a:rPr>
              <a:t>Forbush</a:t>
            </a:r>
            <a:r>
              <a:rPr lang="en-US" sz="2200" dirty="0">
                <a:latin typeface="Times New Roman" panose="02020603050405020304" pitchFamily="18" charset="0"/>
                <a:cs typeface="Times New Roman" panose="02020603050405020304" pitchFamily="18" charset="0"/>
              </a:rPr>
              <a:t>, &amp; Nelson, 2004)</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Time</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Resources</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Finding/ hiring individuals with experience in DTT, such as Registered Behavior Technicians </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Competency-based definition: “the practice of continuing training until trainees competently demonstrate the skills of concern (i.e., meet established mastery criteria).” (Parsons, Rollyson &amp; Reid, 2012).</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Keller (1968)</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Personal system of instruction (PSI)</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"Method of instruction focused on self-paced mastery learning"</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Features: self-pacing, Unit mastery, Lectures for motivation/ on demand course content, Emphasis on the written word/Immediate Feedback, use of proctors/ peer tutoring.</a:t>
            </a:r>
          </a:p>
          <a:p>
            <a:pPr marL="342900" indent="-342900" algn="l">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Purpose: </a:t>
            </a:r>
            <a:r>
              <a:rPr lang="en-US" sz="2200" dirty="0">
                <a:latin typeface="Times New Roman" panose="02020603050405020304" pitchFamily="18" charset="0"/>
                <a:cs typeface="Times New Roman" panose="02020603050405020304" pitchFamily="18" charset="0"/>
              </a:rPr>
              <a:t>Implement a computer-based CBT package involving a PSI, quiz, and video modelling and measure its effects on procedural integrity in discrete trial teaching.</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ea typeface="MS Mincho"/>
              <a:cs typeface="Times New Roman" panose="02020603050405020304" pitchFamily="18" charset="0"/>
            </a:endParaRPr>
          </a:p>
        </p:txBody>
      </p:sp>
      <p:sp>
        <p:nvSpPr>
          <p:cNvPr id="65" name="Text Box 42"/>
          <p:cNvSpPr txBox="1">
            <a:spLocks noChangeArrowheads="1"/>
          </p:cNvSpPr>
          <p:nvPr/>
        </p:nvSpPr>
        <p:spPr bwMode="auto">
          <a:xfrm>
            <a:off x="632999" y="19367373"/>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Method</a:t>
            </a:r>
          </a:p>
        </p:txBody>
      </p:sp>
      <p:sp>
        <p:nvSpPr>
          <p:cNvPr id="66" name="TextBox 65"/>
          <p:cNvSpPr txBox="1"/>
          <p:nvPr/>
        </p:nvSpPr>
        <p:spPr>
          <a:xfrm>
            <a:off x="1126724" y="20687453"/>
            <a:ext cx="9461500" cy="11941731"/>
          </a:xfrm>
          <a:prstGeom prst="rect">
            <a:avLst/>
          </a:prstGeom>
          <a:noFill/>
        </p:spPr>
        <p:txBody>
          <a:bodyPr wrap="square" rtlCol="0">
            <a:spAutoFit/>
          </a:bodyPr>
          <a:lstStyle/>
          <a:p>
            <a:pPr marL="342900" indent="-342900" algn="l">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Participants and Setting</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Participant 1: Celina, age 25</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School BT </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Experience in DTT: 1 year</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Previous training method: shadowing</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Participant 2: Paul, age 25</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Home ABA therapist </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Experience in DTT: 2 months</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Previous training method: Shadowing and feedback</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Sessions conducted at a therapy center </a:t>
            </a:r>
          </a:p>
          <a:p>
            <a:pPr algn="l"/>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Material</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Modeling videos: tripod, iPhone </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Data sheets: TPRA, data collection</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Computer (provided in the center)</a:t>
            </a:r>
          </a:p>
          <a:p>
            <a:pPr algn="l"/>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Behavioral objective and performance criteria for verbal behavior</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Identify the components of a discrete trial</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Define positive reinforcement</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Implement a discrete trial</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Identify the steps to establishing attention</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Define/identify the different prompting strategies</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Define errorless learning</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Use percentage</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Mastery criteria: at least 90% on the quiz at the end of the unit and 90% on the guided notes.</a:t>
            </a:r>
          </a:p>
          <a:p>
            <a:pPr algn="l"/>
            <a:endParaRPr lang="en-US" sz="2200" dirty="0">
              <a:latin typeface="Times New Roman" panose="02020603050405020304" pitchFamily="18" charset="0"/>
              <a:cs typeface="Times New Roman" panose="02020603050405020304" pitchFamily="18" charset="0"/>
            </a:endParaRPr>
          </a:p>
          <a:p>
            <a:pPr algn="l"/>
            <a:r>
              <a:rPr lang="en-US" sz="2200" i="1" dirty="0">
                <a:latin typeface="Times New Roman" panose="02020603050405020304" pitchFamily="18" charset="0"/>
                <a:cs typeface="Times New Roman" panose="02020603050405020304" pitchFamily="18" charset="0"/>
              </a:rPr>
              <a:t>Assessment and measurement of verbal behavior</a:t>
            </a:r>
            <a:endParaRPr lang="en-US" sz="22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Guided notes with 26 fill-in-the-blank </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Quiz on online platform (socrative.com) composed of 12 questions; 8 short answers, 4 multiple choice questions</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Feedback provided on an answer sheet within 24 hours </a:t>
            </a:r>
          </a:p>
          <a:p>
            <a:pPr algn="l"/>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ea typeface="MS Mincho"/>
              <a:cs typeface="Times New Roman" panose="02020603050405020304" pitchFamily="18" charset="0"/>
            </a:endParaRPr>
          </a:p>
        </p:txBody>
      </p:sp>
      <p:sp>
        <p:nvSpPr>
          <p:cNvPr id="15" name="TextBox 14"/>
          <p:cNvSpPr txBox="1"/>
          <p:nvPr/>
        </p:nvSpPr>
        <p:spPr>
          <a:xfrm>
            <a:off x="33520769" y="18151051"/>
            <a:ext cx="9205110" cy="8894743"/>
          </a:xfrm>
          <a:prstGeom prst="rect">
            <a:avLst/>
          </a:prstGeom>
          <a:noFill/>
        </p:spPr>
        <p:txBody>
          <a:bodyPr wrap="square" rtlCol="0">
            <a:spAutoFit/>
          </a:bodyPr>
          <a:lstStyle/>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Outcome</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Training package of PSI and video modeling effective</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Treatment package increased procedural integrity to above criterion</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Criteria for verbal and nonverbal achieved in 3 sessions</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Strength of functional relation</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Treatment package increased average procedural integrity for the 3 types of discrete trials</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Limitations: </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Irreversibility due to learning/acquisition</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Addressed by having trainee do training session immediately before testing, time between training components, different types of discrete trial for testing</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Controlled setting did not include variables from naturalistic environment (i.e. internet)</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Discrete trials were not performed with actual children </a:t>
            </a:r>
          </a:p>
          <a:p>
            <a:pPr marL="1257300" lvl="2"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Stimulus control of researchers</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No pretest for evaluating verbal behavior</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Feedback for verbal and nonverbal behavior was not immediate.</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During maintenance probe, Celina did not take data during the trials. Also, during 2 discrete trials, she was either short on trials or did more than the required number.</a:t>
            </a:r>
          </a:p>
          <a:p>
            <a:pPr marL="342900" lvl="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Future research</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Component Analysis of PSI and video modeling</a:t>
            </a:r>
          </a:p>
          <a:p>
            <a:pPr marL="800100" lvl="1"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PSI should provide immediate feedback for optimal learning</a:t>
            </a:r>
          </a:p>
          <a:p>
            <a:pPr marL="342900" indent="-34290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Possible ABC design, with four conditions: 2 with PSI, 2 with video modeling</a:t>
            </a:r>
            <a:endParaRPr lang="en-US" sz="2200" dirty="0">
              <a:latin typeface="Times New Roman" panose="02020603050405020304" pitchFamily="18" charset="0"/>
              <a:cs typeface="Times New Roman" panose="02020603050405020304" pitchFamily="18" charset="0"/>
            </a:endParaRPr>
          </a:p>
        </p:txBody>
      </p:sp>
      <p:sp>
        <p:nvSpPr>
          <p:cNvPr id="67" name="Text Box 43"/>
          <p:cNvSpPr txBox="1">
            <a:spLocks noChangeArrowheads="1"/>
          </p:cNvSpPr>
          <p:nvPr/>
        </p:nvSpPr>
        <p:spPr bwMode="auto">
          <a:xfrm>
            <a:off x="33208424"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Results</a:t>
            </a:r>
          </a:p>
        </p:txBody>
      </p:sp>
      <p:grpSp>
        <p:nvGrpSpPr>
          <p:cNvPr id="81" name="Group 80">
            <a:extLst>
              <a:ext uri="{FF2B5EF4-FFF2-40B4-BE49-F238E27FC236}">
                <a16:creationId xmlns:a16="http://schemas.microsoft.com/office/drawing/2014/main" id="{998621A9-CA3B-4384-84B4-BC00C494628B}"/>
              </a:ext>
            </a:extLst>
          </p:cNvPr>
          <p:cNvGrpSpPr/>
          <p:nvPr/>
        </p:nvGrpSpPr>
        <p:grpSpPr>
          <a:xfrm>
            <a:off x="34001528" y="9248100"/>
            <a:ext cx="8137072" cy="6137348"/>
            <a:chOff x="0" y="0"/>
            <a:chExt cx="4605337" cy="3257640"/>
          </a:xfrm>
        </p:grpSpPr>
        <p:sp>
          <p:nvSpPr>
            <p:cNvPr id="82" name="TextBox 4">
              <a:extLst>
                <a:ext uri="{FF2B5EF4-FFF2-40B4-BE49-F238E27FC236}">
                  <a16:creationId xmlns:a16="http://schemas.microsoft.com/office/drawing/2014/main" id="{00000000-0008-0000-0200-000005000000}"/>
                </a:ext>
              </a:extLst>
            </p:cNvPr>
            <p:cNvSpPr txBox="1"/>
            <p:nvPr/>
          </p:nvSpPr>
          <p:spPr>
            <a:xfrm>
              <a:off x="0" y="2724149"/>
              <a:ext cx="4562475" cy="533491"/>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100" i="1" dirty="0">
                  <a:solidFill>
                    <a:schemeClr val="dk1"/>
                  </a:solidFill>
                  <a:effectLst/>
                  <a:latin typeface="+mn-lt"/>
                  <a:ea typeface="+mn-ea"/>
                  <a:cs typeface="+mn-cs"/>
                </a:rPr>
                <a:t>Figure 3</a:t>
              </a:r>
              <a:r>
                <a:rPr lang="en-US" sz="1100" dirty="0">
                  <a:solidFill>
                    <a:schemeClr val="dk1"/>
                  </a:solidFill>
                  <a:effectLst/>
                  <a:latin typeface="+mn-lt"/>
                  <a:ea typeface="+mn-ea"/>
                  <a:cs typeface="+mn-cs"/>
                </a:rPr>
                <a:t>. Paul's results for the pretest</a:t>
              </a:r>
              <a:r>
                <a:rPr lang="en-US" sz="1100" baseline="0" dirty="0">
                  <a:solidFill>
                    <a:schemeClr val="dk1"/>
                  </a:solidFill>
                  <a:effectLst/>
                  <a:latin typeface="+mn-lt"/>
                  <a:ea typeface="+mn-ea"/>
                  <a:cs typeface="+mn-cs"/>
                </a:rPr>
                <a:t>, posttest and maintenance session-conducted 6 months after the posttest- for 3 types of discrete trial. Pretest measures procedural integrity before implementation of competency based training-composed of PSI and video modeling- and posttest measures procedural integrity after 3 training sessions.</a:t>
              </a:r>
              <a:endParaRPr lang="en-US" dirty="0">
                <a:effectLst/>
              </a:endParaRPr>
            </a:p>
            <a:p>
              <a:endParaRPr lang="en-US" sz="1100" dirty="0"/>
            </a:p>
          </p:txBody>
        </p:sp>
        <p:graphicFrame>
          <p:nvGraphicFramePr>
            <p:cNvPr id="83" name="Chart 82">
              <a:extLst>
                <a:ext uri="{FF2B5EF4-FFF2-40B4-BE49-F238E27FC236}">
                  <a16:creationId xmlns:a16="http://schemas.microsoft.com/office/drawing/2014/main" id="{ACC74259-2133-4134-97D7-5E99F3461EA3}"/>
                </a:ext>
              </a:extLst>
            </p:cNvPr>
            <p:cNvGraphicFramePr/>
            <p:nvPr>
              <p:extLst>
                <p:ext uri="{D42A27DB-BD31-4B8C-83A1-F6EECF244321}">
                  <p14:modId xmlns:p14="http://schemas.microsoft.com/office/powerpoint/2010/main" val="2083165703"/>
                </p:ext>
              </p:extLst>
            </p:nvPr>
          </p:nvGraphicFramePr>
          <p:xfrm>
            <a:off x="33337" y="0"/>
            <a:ext cx="4572000" cy="2743200"/>
          </p:xfrm>
          <a:graphic>
            <a:graphicData uri="http://schemas.openxmlformats.org/drawingml/2006/chart">
              <c:chart xmlns:c="http://schemas.openxmlformats.org/drawingml/2006/chart" xmlns:r="http://schemas.openxmlformats.org/officeDocument/2006/relationships" r:id="rId4"/>
            </a:graphicData>
          </a:graphic>
        </p:graphicFrame>
      </p:grpSp>
      <p:sp>
        <p:nvSpPr>
          <p:cNvPr id="84" name="Text Box 25"/>
          <p:cNvSpPr txBox="1">
            <a:spLocks noChangeArrowheads="1"/>
          </p:cNvSpPr>
          <p:nvPr/>
        </p:nvSpPr>
        <p:spPr bwMode="auto">
          <a:xfrm>
            <a:off x="33879298" y="7949467"/>
            <a:ext cx="8305800" cy="646331"/>
          </a:xfrm>
          <a:prstGeom prst="rect">
            <a:avLst/>
          </a:prstGeom>
          <a:noFill/>
          <a:ln w="9525">
            <a:noFill/>
            <a:miter lim="800000"/>
            <a:headEnd/>
            <a:tailEnd/>
          </a:ln>
          <a:effectLst/>
        </p:spPr>
        <p:txBody>
          <a:bodyPr>
            <a:spAutoFit/>
          </a:bodyPr>
          <a:lstStyle/>
          <a:p>
            <a:pPr defTabSz="4389438">
              <a:spcBef>
                <a:spcPct val="50000"/>
              </a:spcBef>
            </a:pPr>
            <a:r>
              <a:rPr lang="en-US" sz="3600" b="1" i="1" dirty="0"/>
              <a:t>Figure #3</a:t>
            </a:r>
          </a:p>
        </p:txBody>
      </p:sp>
      <p:grpSp>
        <p:nvGrpSpPr>
          <p:cNvPr id="85" name="Group 84">
            <a:extLst>
              <a:ext uri="{FF2B5EF4-FFF2-40B4-BE49-F238E27FC236}">
                <a16:creationId xmlns:a16="http://schemas.microsoft.com/office/drawing/2014/main" id="{FECD8AFE-221C-49D1-A1E4-352B25B69C4B}"/>
              </a:ext>
            </a:extLst>
          </p:cNvPr>
          <p:cNvGrpSpPr/>
          <p:nvPr/>
        </p:nvGrpSpPr>
        <p:grpSpPr>
          <a:xfrm>
            <a:off x="23143599" y="26478046"/>
            <a:ext cx="8333740" cy="5027606"/>
            <a:chOff x="0" y="0"/>
            <a:chExt cx="4572000" cy="3245318"/>
          </a:xfrm>
        </p:grpSpPr>
        <p:sp>
          <p:nvSpPr>
            <p:cNvPr id="86" name="TextBox 4">
              <a:extLst>
                <a:ext uri="{FF2B5EF4-FFF2-40B4-BE49-F238E27FC236}">
                  <a16:creationId xmlns:a16="http://schemas.microsoft.com/office/drawing/2014/main" id="{00000000-0008-0000-0100-000005000000}"/>
                </a:ext>
              </a:extLst>
            </p:cNvPr>
            <p:cNvSpPr txBox="1"/>
            <p:nvPr/>
          </p:nvSpPr>
          <p:spPr>
            <a:xfrm>
              <a:off x="42863" y="2695576"/>
              <a:ext cx="4476750" cy="549742"/>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i="1"/>
                <a:t>Figure 2</a:t>
              </a:r>
              <a:r>
                <a:rPr lang="en-US" sz="1100"/>
                <a:t>. Celina's results for the pretest</a:t>
              </a:r>
              <a:r>
                <a:rPr lang="en-US" sz="1100" baseline="0"/>
                <a:t>, posttest and maintenance session-conducted 6 months after the posttest- for 3 types of discrete trial. Pretest measures procedural integrity before implementation of competency based training-composed of PSI and video modeling- and posttest measures procedural integrity after 3 training sessions.</a:t>
              </a:r>
              <a:endParaRPr lang="en-US" sz="1100"/>
            </a:p>
          </p:txBody>
        </p:sp>
        <p:graphicFrame>
          <p:nvGraphicFramePr>
            <p:cNvPr id="87" name="Chart 86">
              <a:extLst>
                <a:ext uri="{FF2B5EF4-FFF2-40B4-BE49-F238E27FC236}">
                  <a16:creationId xmlns:a16="http://schemas.microsoft.com/office/drawing/2014/main" id="{B1CA4D9A-DA46-4C48-9681-C491710863D8}"/>
                </a:ext>
              </a:extLst>
            </p:cNvPr>
            <p:cNvGraphicFramePr/>
            <p:nvPr>
              <p:extLst>
                <p:ext uri="{D42A27DB-BD31-4B8C-83A1-F6EECF244321}">
                  <p14:modId xmlns:p14="http://schemas.microsoft.com/office/powerpoint/2010/main" val="2953333624"/>
                </p:ext>
              </p:extLst>
            </p:nvPr>
          </p:nvGraphicFramePr>
          <p:xfrm>
            <a:off x="0" y="0"/>
            <a:ext cx="4572000" cy="2743200"/>
          </p:xfrm>
          <a:graphic>
            <a:graphicData uri="http://schemas.openxmlformats.org/drawingml/2006/chart">
              <c:chart xmlns:c="http://schemas.openxmlformats.org/drawingml/2006/chart" xmlns:r="http://schemas.openxmlformats.org/officeDocument/2006/relationships" r:id="rId5"/>
            </a:graphicData>
          </a:graphic>
        </p:graphicFrame>
      </p:grpSp>
      <p:sp>
        <p:nvSpPr>
          <p:cNvPr id="16" name="Rectangle 11"/>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Celina</a:t>
            </a:r>
            <a:endParaRPr kumimoji="0" lang="en-US" altLang="en-US" sz="3400" b="0" i="0" u="none" strike="noStrike" cap="none" normalizeH="0" baseline="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Trend: No trend in baseline. Increase during intervention for procedural integrity and verbal behavior on the PSI</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Variability: Low variability in baseline and intervention</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Level: Moderately high during baseline. High level during intervention, posttest and maintenance probe.</a:t>
            </a:r>
            <a:endParaRPr kumimoji="0" lang="en-US" altLang="en-US" sz="3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Paul</a:t>
            </a:r>
            <a:endParaRPr kumimoji="0" lang="en-US" altLang="en-US" sz="3400" b="0" i="0" u="none" strike="noStrike" cap="none" normalizeH="0" baseline="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Trend: Flat trend in baseline. Increasing trend during intervention for both procedural integrity and verbal behavior.</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Variability: Low variability in baseline and during the implementation of the treatment package.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Level: Moderately high level during baseline. High level during intervention and posttest</a:t>
            </a:r>
            <a:endParaRPr kumimoji="0" lang="en-US" altLang="en-US" sz="3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8" name="Group 87">
            <a:extLst>
              <a:ext uri="{FF2B5EF4-FFF2-40B4-BE49-F238E27FC236}">
                <a16:creationId xmlns:a16="http://schemas.microsoft.com/office/drawing/2014/main" id="{26D5D1EC-80CE-4E94-86EA-1F70464B185A}"/>
              </a:ext>
            </a:extLst>
          </p:cNvPr>
          <p:cNvGrpSpPr/>
          <p:nvPr/>
        </p:nvGrpSpPr>
        <p:grpSpPr>
          <a:xfrm>
            <a:off x="22604561" y="13969115"/>
            <a:ext cx="9551839" cy="10696787"/>
            <a:chOff x="0" y="0"/>
            <a:chExt cx="4950620" cy="6248665"/>
          </a:xfrm>
        </p:grpSpPr>
        <p:grpSp>
          <p:nvGrpSpPr>
            <p:cNvPr id="89" name="Group 88">
              <a:extLst>
                <a:ext uri="{FF2B5EF4-FFF2-40B4-BE49-F238E27FC236}">
                  <a16:creationId xmlns:a16="http://schemas.microsoft.com/office/drawing/2014/main" id="{8560118F-52CA-4A26-8E79-9AFE10E44D36}"/>
                </a:ext>
              </a:extLst>
            </p:cNvPr>
            <p:cNvGrpSpPr/>
            <p:nvPr/>
          </p:nvGrpSpPr>
          <p:grpSpPr>
            <a:xfrm>
              <a:off x="0" y="0"/>
              <a:ext cx="4950620" cy="6248665"/>
              <a:chOff x="0" y="0"/>
              <a:chExt cx="4950620" cy="6248665"/>
            </a:xfrm>
          </p:grpSpPr>
          <p:grpSp>
            <p:nvGrpSpPr>
              <p:cNvPr id="91" name="Group 90">
                <a:extLst>
                  <a:ext uri="{FF2B5EF4-FFF2-40B4-BE49-F238E27FC236}">
                    <a16:creationId xmlns:a16="http://schemas.microsoft.com/office/drawing/2014/main" id="{DC0DD3F3-78A0-4D4C-A57D-BF7E5F8D1756}"/>
                  </a:ext>
                </a:extLst>
              </p:cNvPr>
              <p:cNvGrpSpPr/>
              <p:nvPr/>
            </p:nvGrpSpPr>
            <p:grpSpPr>
              <a:xfrm>
                <a:off x="0" y="0"/>
                <a:ext cx="4950620" cy="6248665"/>
                <a:chOff x="0" y="0"/>
                <a:chExt cx="4950620" cy="6248665"/>
              </a:xfrm>
            </p:grpSpPr>
            <p:sp>
              <p:nvSpPr>
                <p:cNvPr id="93" name="TextBox 17">
                  <a:extLst>
                    <a:ext uri="{FF2B5EF4-FFF2-40B4-BE49-F238E27FC236}">
                      <a16:creationId xmlns:a16="http://schemas.microsoft.com/office/drawing/2014/main" id="{00000000-0008-0000-0000-000012000000}"/>
                    </a:ext>
                  </a:extLst>
                </p:cNvPr>
                <p:cNvSpPr txBox="1"/>
                <p:nvPr/>
              </p:nvSpPr>
              <p:spPr>
                <a:xfrm>
                  <a:off x="640909" y="9805"/>
                  <a:ext cx="711378" cy="235304"/>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Pretest</a:t>
                  </a:r>
                </a:p>
              </p:txBody>
            </p:sp>
            <p:sp>
              <p:nvSpPr>
                <p:cNvPr id="94" name="TextBox 18">
                  <a:extLst>
                    <a:ext uri="{FF2B5EF4-FFF2-40B4-BE49-F238E27FC236}">
                      <a16:creationId xmlns:a16="http://schemas.microsoft.com/office/drawing/2014/main" id="{00000000-0008-0000-0000-000013000000}"/>
                    </a:ext>
                  </a:extLst>
                </p:cNvPr>
                <p:cNvSpPr txBox="1"/>
                <p:nvPr/>
              </p:nvSpPr>
              <p:spPr>
                <a:xfrm>
                  <a:off x="3284573" y="0"/>
                  <a:ext cx="711378" cy="235304"/>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Posttest</a:t>
                  </a:r>
                </a:p>
              </p:txBody>
            </p:sp>
            <p:sp>
              <p:nvSpPr>
                <p:cNvPr id="95" name="TextBox 19">
                  <a:extLst>
                    <a:ext uri="{FF2B5EF4-FFF2-40B4-BE49-F238E27FC236}">
                      <a16:creationId xmlns:a16="http://schemas.microsoft.com/office/drawing/2014/main" id="{00000000-0008-0000-0000-000014000000}"/>
                    </a:ext>
                  </a:extLst>
                </p:cNvPr>
                <p:cNvSpPr txBox="1"/>
                <p:nvPr/>
              </p:nvSpPr>
              <p:spPr>
                <a:xfrm>
                  <a:off x="1838647" y="9804"/>
                  <a:ext cx="947639" cy="225499"/>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CBT</a:t>
                  </a:r>
                  <a:r>
                    <a:rPr lang="en-US" sz="1100" baseline="0"/>
                    <a:t> Package</a:t>
                  </a:r>
                  <a:endParaRPr lang="en-US" sz="1100"/>
                </a:p>
              </p:txBody>
            </p:sp>
            <p:grpSp>
              <p:nvGrpSpPr>
                <p:cNvPr id="96" name="Group 95">
                  <a:extLst>
                    <a:ext uri="{FF2B5EF4-FFF2-40B4-BE49-F238E27FC236}">
                      <a16:creationId xmlns:a16="http://schemas.microsoft.com/office/drawing/2014/main" id="{41A1F7DA-7DB5-4050-AB68-62F6D9DB41BE}"/>
                    </a:ext>
                  </a:extLst>
                </p:cNvPr>
                <p:cNvGrpSpPr/>
                <p:nvPr/>
              </p:nvGrpSpPr>
              <p:grpSpPr>
                <a:xfrm>
                  <a:off x="0" y="2219901"/>
                  <a:ext cx="4717787" cy="4028764"/>
                  <a:chOff x="0" y="2219901"/>
                  <a:chExt cx="4717787" cy="4028764"/>
                </a:xfrm>
              </p:grpSpPr>
              <p:sp>
                <p:nvSpPr>
                  <p:cNvPr id="108" name="TextBox 20">
                    <a:extLst>
                      <a:ext uri="{FF2B5EF4-FFF2-40B4-BE49-F238E27FC236}">
                        <a16:creationId xmlns:a16="http://schemas.microsoft.com/office/drawing/2014/main" id="{00000000-0008-0000-0000-000015000000}"/>
                      </a:ext>
                    </a:extLst>
                  </p:cNvPr>
                  <p:cNvSpPr txBox="1"/>
                  <p:nvPr/>
                </p:nvSpPr>
                <p:spPr>
                  <a:xfrm rot="16200000">
                    <a:off x="-656411" y="2876312"/>
                    <a:ext cx="1549083" cy="236261"/>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t>Percent Correct (%)</a:t>
                    </a:r>
                  </a:p>
                </p:txBody>
              </p:sp>
              <p:sp>
                <p:nvSpPr>
                  <p:cNvPr id="109" name="TextBox 21">
                    <a:extLst>
                      <a:ext uri="{FF2B5EF4-FFF2-40B4-BE49-F238E27FC236}">
                        <a16:creationId xmlns:a16="http://schemas.microsoft.com/office/drawing/2014/main" id="{00000000-0008-0000-0000-000016000000}"/>
                      </a:ext>
                    </a:extLst>
                  </p:cNvPr>
                  <p:cNvSpPr txBox="1"/>
                  <p:nvPr/>
                </p:nvSpPr>
                <p:spPr>
                  <a:xfrm>
                    <a:off x="420954" y="5683848"/>
                    <a:ext cx="4296833" cy="564817"/>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i="1" dirty="0"/>
                      <a:t>Figure 1</a:t>
                    </a:r>
                    <a:r>
                      <a:rPr lang="en-US" sz="1100" dirty="0"/>
                      <a:t>. </a:t>
                    </a:r>
                    <a:r>
                      <a:rPr lang="en-US" sz="1100" dirty="0" err="1"/>
                      <a:t>Compentency</a:t>
                    </a:r>
                    <a:r>
                      <a:rPr lang="en-US" sz="1100" dirty="0"/>
                      <a:t> Based Training package composed of PSI and video modeling effect on procedural integrity across three</a:t>
                    </a:r>
                    <a:r>
                      <a:rPr lang="en-US" sz="1100" baseline="0" dirty="0"/>
                      <a:t> discrete trial tasks on two participants. PSI Quiz- measure for verbal behavior- measuring verbal behavior also depicted.</a:t>
                    </a:r>
                    <a:endParaRPr lang="en-US" sz="1100" dirty="0"/>
                  </a:p>
                </p:txBody>
              </p:sp>
            </p:grpSp>
            <p:sp>
              <p:nvSpPr>
                <p:cNvPr id="97" name="TextBox 16">
                  <a:extLst>
                    <a:ext uri="{FF2B5EF4-FFF2-40B4-BE49-F238E27FC236}">
                      <a16:creationId xmlns:a16="http://schemas.microsoft.com/office/drawing/2014/main" id="{2885A747-5651-4AD7-ABC4-758E01DD1AF7}"/>
                    </a:ext>
                  </a:extLst>
                </p:cNvPr>
                <p:cNvSpPr txBox="1"/>
                <p:nvPr/>
              </p:nvSpPr>
              <p:spPr>
                <a:xfrm>
                  <a:off x="3997890" y="4496"/>
                  <a:ext cx="952730" cy="245625"/>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Maintenance</a:t>
                  </a:r>
                </a:p>
              </p:txBody>
            </p:sp>
            <p:grpSp>
              <p:nvGrpSpPr>
                <p:cNvPr id="98" name="Group 97">
                  <a:extLst>
                    <a:ext uri="{FF2B5EF4-FFF2-40B4-BE49-F238E27FC236}">
                      <a16:creationId xmlns:a16="http://schemas.microsoft.com/office/drawing/2014/main" id="{7D9ADE90-4316-4C7A-A6D9-7852B5053EBC}"/>
                    </a:ext>
                  </a:extLst>
                </p:cNvPr>
                <p:cNvGrpSpPr/>
                <p:nvPr/>
              </p:nvGrpSpPr>
              <p:grpSpPr>
                <a:xfrm>
                  <a:off x="251620" y="237329"/>
                  <a:ext cx="4577290" cy="5477934"/>
                  <a:chOff x="251620" y="237329"/>
                  <a:chExt cx="4577290" cy="5477934"/>
                </a:xfrm>
              </p:grpSpPr>
              <p:graphicFrame>
                <p:nvGraphicFramePr>
                  <p:cNvPr id="99" name="Chart 98">
                    <a:extLst>
                      <a:ext uri="{FF2B5EF4-FFF2-40B4-BE49-F238E27FC236}">
                        <a16:creationId xmlns:a16="http://schemas.microsoft.com/office/drawing/2014/main" id="{53AD3402-D9BD-4FD5-AD3C-C2AF338998B9}"/>
                      </a:ext>
                    </a:extLst>
                  </p:cNvPr>
                  <p:cNvGraphicFramePr/>
                  <p:nvPr>
                    <p:extLst>
                      <p:ext uri="{D42A27DB-BD31-4B8C-83A1-F6EECF244321}">
                        <p14:modId xmlns:p14="http://schemas.microsoft.com/office/powerpoint/2010/main" val="1149424732"/>
                      </p:ext>
                    </p:extLst>
                  </p:nvPr>
                </p:nvGraphicFramePr>
                <p:xfrm>
                  <a:off x="251620" y="241563"/>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0" name="Chart 99">
                    <a:extLst>
                      <a:ext uri="{FF2B5EF4-FFF2-40B4-BE49-F238E27FC236}">
                        <a16:creationId xmlns:a16="http://schemas.microsoft.com/office/drawing/2014/main" id="{46015C4C-E66E-489E-A6BA-58DB84C50A74}"/>
                      </a:ext>
                    </a:extLst>
                  </p:cNvPr>
                  <p:cNvGraphicFramePr/>
                  <p:nvPr>
                    <p:extLst>
                      <p:ext uri="{D42A27DB-BD31-4B8C-83A1-F6EECF244321}">
                        <p14:modId xmlns:p14="http://schemas.microsoft.com/office/powerpoint/2010/main" val="1512060154"/>
                      </p:ext>
                    </p:extLst>
                  </p:nvPr>
                </p:nvGraphicFramePr>
                <p:xfrm>
                  <a:off x="256910" y="2972063"/>
                  <a:ext cx="4572000" cy="2743200"/>
                </p:xfrm>
                <a:graphic>
                  <a:graphicData uri="http://schemas.openxmlformats.org/drawingml/2006/chart">
                    <c:chart xmlns:c="http://schemas.openxmlformats.org/drawingml/2006/chart" xmlns:r="http://schemas.openxmlformats.org/officeDocument/2006/relationships" r:id="rId7"/>
                  </a:graphicData>
                </a:graphic>
              </p:graphicFrame>
              <p:cxnSp>
                <p:nvCxnSpPr>
                  <p:cNvPr id="101" name="Straight Connector 100">
                    <a:extLst>
                      <a:ext uri="{FF2B5EF4-FFF2-40B4-BE49-F238E27FC236}">
                        <a16:creationId xmlns:a16="http://schemas.microsoft.com/office/drawing/2014/main" id="{E09E74A3-4AA2-414A-8A4C-A159F1434010}"/>
                      </a:ext>
                    </a:extLst>
                  </p:cNvPr>
                  <p:cNvCxnSpPr/>
                  <p:nvPr/>
                </p:nvCxnSpPr>
                <p:spPr>
                  <a:xfrm>
                    <a:off x="1331120" y="279663"/>
                    <a:ext cx="0" cy="282575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AE49BE0C-B6C4-4E69-A479-903353278081}"/>
                      </a:ext>
                    </a:extLst>
                  </p:cNvPr>
                  <p:cNvCxnSpPr/>
                  <p:nvPr/>
                </p:nvCxnSpPr>
                <p:spPr>
                  <a:xfrm>
                    <a:off x="1331120" y="3105413"/>
                    <a:ext cx="43391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BD7CC09-FA5E-43BC-BCD4-1FFA17035E37}"/>
                      </a:ext>
                    </a:extLst>
                  </p:cNvPr>
                  <p:cNvCxnSpPr/>
                  <p:nvPr/>
                </p:nvCxnSpPr>
                <p:spPr>
                  <a:xfrm>
                    <a:off x="1765037" y="3126579"/>
                    <a:ext cx="0" cy="2021417"/>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E0BA082-F5DB-4FAF-A87F-763592A1F55C}"/>
                      </a:ext>
                    </a:extLst>
                  </p:cNvPr>
                  <p:cNvCxnSpPr/>
                  <p:nvPr/>
                </p:nvCxnSpPr>
                <p:spPr>
                  <a:xfrm>
                    <a:off x="3204370" y="237329"/>
                    <a:ext cx="0" cy="2561167"/>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F1E12BA-7BC8-4AD6-A4AD-962D2E55ACE5}"/>
                      </a:ext>
                    </a:extLst>
                  </p:cNvPr>
                  <p:cNvCxnSpPr/>
                  <p:nvPr/>
                </p:nvCxnSpPr>
                <p:spPr>
                  <a:xfrm>
                    <a:off x="3214953" y="2819663"/>
                    <a:ext cx="24341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D2BA6E7-3F0E-4410-A778-49AC4AAA55E8}"/>
                      </a:ext>
                    </a:extLst>
                  </p:cNvPr>
                  <p:cNvCxnSpPr/>
                  <p:nvPr/>
                </p:nvCxnSpPr>
                <p:spPr>
                  <a:xfrm>
                    <a:off x="3458370" y="2819663"/>
                    <a:ext cx="0" cy="230716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D64AE61-1394-4F89-AD6C-AA0BBAFCC198}"/>
                      </a:ext>
                    </a:extLst>
                  </p:cNvPr>
                  <p:cNvCxnSpPr/>
                  <p:nvPr/>
                </p:nvCxnSpPr>
                <p:spPr>
                  <a:xfrm>
                    <a:off x="3987537" y="247913"/>
                    <a:ext cx="0" cy="490008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grpSp>
          <p:sp>
            <p:nvSpPr>
              <p:cNvPr id="92" name="TextBox 7">
                <a:extLst>
                  <a:ext uri="{FF2B5EF4-FFF2-40B4-BE49-F238E27FC236}">
                    <a16:creationId xmlns:a16="http://schemas.microsoft.com/office/drawing/2014/main" id="{40321B5D-8AE7-41B7-BED9-121F9D0FB165}"/>
                  </a:ext>
                </a:extLst>
              </p:cNvPr>
              <p:cNvSpPr txBox="1"/>
              <p:nvPr/>
            </p:nvSpPr>
            <p:spPr>
              <a:xfrm>
                <a:off x="4241536" y="4544746"/>
                <a:ext cx="444501" cy="285750"/>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Paul</a:t>
                </a:r>
              </a:p>
            </p:txBody>
          </p:sp>
        </p:grpSp>
        <p:sp>
          <p:nvSpPr>
            <p:cNvPr id="90" name="TextBox 6">
              <a:extLst>
                <a:ext uri="{FF2B5EF4-FFF2-40B4-BE49-F238E27FC236}">
                  <a16:creationId xmlns:a16="http://schemas.microsoft.com/office/drawing/2014/main" id="{D30E4A85-8DE5-4144-9E67-627E2D8140B7}"/>
                </a:ext>
              </a:extLst>
            </p:cNvPr>
            <p:cNvSpPr txBox="1"/>
            <p:nvPr/>
          </p:nvSpPr>
          <p:spPr>
            <a:xfrm>
              <a:off x="4051037" y="2110579"/>
              <a:ext cx="550333" cy="328083"/>
            </a:xfrm>
            <a:prstGeom prst="rect">
              <a:avLst/>
            </a:prstGeom>
            <a:solidFill>
              <a:schemeClr val="bg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t>Celina</a:t>
              </a:r>
            </a:p>
          </p:txBody>
        </p:sp>
      </p:gr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1043</Words>
  <Application>Microsoft Office PowerPoint</Application>
  <PresentationFormat>Custom</PresentationFormat>
  <Paragraphs>164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Mincho</vt: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grace eckojojo</cp:lastModifiedBy>
  <cp:revision>73</cp:revision>
  <cp:lastPrinted>2011-03-08T18:07:35Z</cp:lastPrinted>
  <dcterms:created xsi:type="dcterms:W3CDTF">2008-12-04T00:20:37Z</dcterms:created>
  <dcterms:modified xsi:type="dcterms:W3CDTF">2017-01-28T21:12:24Z</dcterms:modified>
  <cp:category>Research Poster</cp:category>
</cp:coreProperties>
</file>